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7" r:id="rId2"/>
    <p:sldId id="258" r:id="rId3"/>
    <p:sldId id="260" r:id="rId4"/>
    <p:sldId id="262" r:id="rId5"/>
    <p:sldId id="264" r:id="rId6"/>
    <p:sldId id="266" r:id="rId7"/>
    <p:sldId id="268" r:id="rId8"/>
    <p:sldId id="270" r:id="rId9"/>
    <p:sldId id="272" r:id="rId10"/>
    <p:sldId id="274" r:id="rId11"/>
    <p:sldId id="276" r:id="rId12"/>
    <p:sldId id="278" r:id="rId13"/>
    <p:sldId id="280" r:id="rId14"/>
    <p:sldId id="284" r:id="rId15"/>
    <p:sldId id="286" r:id="rId16"/>
  </p:sldIdLst>
  <p:sldSz cx="9144000" cy="6858000" type="screen4x3"/>
  <p:notesSz cx="6888163" cy="100203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lv-LV"/>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98005402-C78D-4F6F-BC02-0E5A137303E2}" type="datetimeFigureOut">
              <a:rPr lang="lv-LV" smtClean="0"/>
              <a:t>2022.01.09.</a:t>
            </a:fld>
            <a:endParaRPr lang="lv-LV"/>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lv-LV"/>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C4A237A7-2DC3-486C-A383-AC992F7CA610}" type="slidenum">
              <a:rPr lang="lv-LV" smtClean="0"/>
              <a:t>‹#›</a:t>
            </a:fld>
            <a:endParaRPr lang="lv-LV"/>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B2B1F5E-2056-478F-B98E-E2AB39949FDD}" type="datetimeFigureOut">
              <a:rPr lang="lv-LV" smtClean="0"/>
              <a:t>2022.01.09.</a:t>
            </a:fld>
            <a:endParaRPr lang="lv-LV"/>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lv-LV"/>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E599744-21A3-44A2-8975-00B5368009F2}"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2B1F5E-2056-478F-B98E-E2AB39949FDD}" type="datetimeFigureOut">
              <a:rPr lang="lv-LV" smtClean="0"/>
              <a:t>2022.01.09.</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AE599744-21A3-44A2-8975-00B5368009F2}"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2B1F5E-2056-478F-B98E-E2AB39949FDD}" type="datetimeFigureOut">
              <a:rPr lang="lv-LV" smtClean="0"/>
              <a:t>2022.01.09.</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AE599744-21A3-44A2-8975-00B5368009F2}"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2B1F5E-2056-478F-B98E-E2AB39949FDD}" type="datetimeFigureOut">
              <a:rPr lang="lv-LV" smtClean="0"/>
              <a:t>2022.01.09.</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AE599744-21A3-44A2-8975-00B5368009F2}" type="slidenum">
              <a:rPr lang="lv-LV" smtClean="0"/>
              <a:t>‹#›</a:t>
            </a:fld>
            <a:endParaRPr lang="lv-LV"/>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2B1F5E-2056-478F-B98E-E2AB39949FDD}" type="datetimeFigureOut">
              <a:rPr lang="lv-LV" smtClean="0"/>
              <a:t>2022.01.09.</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AE599744-21A3-44A2-8975-00B5368009F2}" type="slidenum">
              <a:rPr lang="lv-LV" smtClean="0"/>
              <a:t>‹#›</a:t>
            </a:fld>
            <a:endParaRPr lang="lv-LV"/>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2B1F5E-2056-478F-B98E-E2AB39949FDD}" type="datetimeFigureOut">
              <a:rPr lang="lv-LV" smtClean="0"/>
              <a:t>2022.01.09.</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AE599744-21A3-44A2-8975-00B5368009F2}" type="slidenum">
              <a:rPr lang="lv-LV" smtClean="0"/>
              <a:t>‹#›</a:t>
            </a:fld>
            <a:endParaRPr lang="lv-LV"/>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2B1F5E-2056-478F-B98E-E2AB39949FDD}" type="datetimeFigureOut">
              <a:rPr lang="lv-LV" smtClean="0"/>
              <a:t>2022.01.09.</a:t>
            </a:fld>
            <a:endParaRPr lang="lv-LV"/>
          </a:p>
        </p:txBody>
      </p:sp>
      <p:sp>
        <p:nvSpPr>
          <p:cNvPr id="8" name="Footer Placeholder 7"/>
          <p:cNvSpPr>
            <a:spLocks noGrp="1"/>
          </p:cNvSpPr>
          <p:nvPr>
            <p:ph type="ftr" sz="quarter" idx="11"/>
          </p:nvPr>
        </p:nvSpPr>
        <p:spPr/>
        <p:txBody>
          <a:bodyPr/>
          <a:lstStyle>
            <a:extLst/>
          </a:lstStyle>
          <a:p>
            <a:endParaRPr lang="lv-LV"/>
          </a:p>
        </p:txBody>
      </p:sp>
      <p:sp>
        <p:nvSpPr>
          <p:cNvPr id="9" name="Slide Number Placeholder 8"/>
          <p:cNvSpPr>
            <a:spLocks noGrp="1"/>
          </p:cNvSpPr>
          <p:nvPr>
            <p:ph type="sldNum" sz="quarter" idx="12"/>
          </p:nvPr>
        </p:nvSpPr>
        <p:spPr/>
        <p:txBody>
          <a:bodyPr/>
          <a:lstStyle>
            <a:extLst/>
          </a:lstStyle>
          <a:p>
            <a:fld id="{AE599744-21A3-44A2-8975-00B5368009F2}" type="slidenum">
              <a:rPr lang="lv-LV" smtClean="0"/>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B2B1F5E-2056-478F-B98E-E2AB39949FDD}" type="datetimeFigureOut">
              <a:rPr lang="lv-LV" smtClean="0"/>
              <a:t>2022.01.09.</a:t>
            </a:fld>
            <a:endParaRPr lang="lv-LV"/>
          </a:p>
        </p:txBody>
      </p:sp>
      <p:sp>
        <p:nvSpPr>
          <p:cNvPr id="4" name="Footer Placeholder 3"/>
          <p:cNvSpPr>
            <a:spLocks noGrp="1"/>
          </p:cNvSpPr>
          <p:nvPr>
            <p:ph type="ftr" sz="quarter" idx="11"/>
          </p:nvPr>
        </p:nvSpPr>
        <p:spPr/>
        <p:txBody>
          <a:bodyPr/>
          <a:lstStyle>
            <a:extLst/>
          </a:lstStyle>
          <a:p>
            <a:endParaRPr lang="lv-LV"/>
          </a:p>
        </p:txBody>
      </p:sp>
      <p:sp>
        <p:nvSpPr>
          <p:cNvPr id="5" name="Slide Number Placeholder 4"/>
          <p:cNvSpPr>
            <a:spLocks noGrp="1"/>
          </p:cNvSpPr>
          <p:nvPr>
            <p:ph type="sldNum" sz="quarter" idx="12"/>
          </p:nvPr>
        </p:nvSpPr>
        <p:spPr/>
        <p:txBody>
          <a:bodyPr/>
          <a:lstStyle>
            <a:extLst/>
          </a:lstStyle>
          <a:p>
            <a:fld id="{AE599744-21A3-44A2-8975-00B5368009F2}" type="slidenum">
              <a:rPr lang="lv-LV" smtClean="0"/>
              <a:t>‹#›</a:t>
            </a:fld>
            <a:endParaRPr lang="lv-LV"/>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B2B1F5E-2056-478F-B98E-E2AB39949FDD}" type="datetimeFigureOut">
              <a:rPr lang="lv-LV" smtClean="0"/>
              <a:t>2022.01.09.</a:t>
            </a:fld>
            <a:endParaRPr lang="lv-LV"/>
          </a:p>
        </p:txBody>
      </p:sp>
      <p:sp>
        <p:nvSpPr>
          <p:cNvPr id="3" name="Footer Placeholder 2"/>
          <p:cNvSpPr>
            <a:spLocks noGrp="1"/>
          </p:cNvSpPr>
          <p:nvPr>
            <p:ph type="ftr" sz="quarter" idx="11"/>
          </p:nvPr>
        </p:nvSpPr>
        <p:spPr/>
        <p:txBody>
          <a:bodyPr/>
          <a:lstStyle>
            <a:extLst/>
          </a:lstStyle>
          <a:p>
            <a:endParaRPr lang="lv-LV"/>
          </a:p>
        </p:txBody>
      </p:sp>
      <p:sp>
        <p:nvSpPr>
          <p:cNvPr id="4" name="Slide Number Placeholder 3"/>
          <p:cNvSpPr>
            <a:spLocks noGrp="1"/>
          </p:cNvSpPr>
          <p:nvPr>
            <p:ph type="sldNum" sz="quarter" idx="12"/>
          </p:nvPr>
        </p:nvSpPr>
        <p:spPr/>
        <p:txBody>
          <a:bodyPr/>
          <a:lstStyle>
            <a:extLst/>
          </a:lstStyle>
          <a:p>
            <a:fld id="{AE599744-21A3-44A2-8975-00B5368009F2}"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B2B1F5E-2056-478F-B98E-E2AB39949FDD}" type="datetimeFigureOut">
              <a:rPr lang="lv-LV" smtClean="0"/>
              <a:t>2022.01.09.</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AE599744-21A3-44A2-8975-00B5368009F2}" type="slidenum">
              <a:rPr lang="lv-LV" smtClean="0"/>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B2B1F5E-2056-478F-B98E-E2AB39949FDD}" type="datetimeFigureOut">
              <a:rPr lang="lv-LV" smtClean="0"/>
              <a:t>2022.01.09.</a:t>
            </a:fld>
            <a:endParaRPr lang="lv-LV"/>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lv-LV"/>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E599744-21A3-44A2-8975-00B5368009F2}" type="slidenum">
              <a:rPr lang="lv-LV" smtClean="0"/>
              <a:t>‹#›</a:t>
            </a:fld>
            <a:endParaRPr lang="lv-LV"/>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B2B1F5E-2056-478F-B98E-E2AB39949FDD}" type="datetimeFigureOut">
              <a:rPr lang="lv-LV" smtClean="0"/>
              <a:t>2022.01.09.</a:t>
            </a:fld>
            <a:endParaRPr lang="lv-LV"/>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lv-LV"/>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599744-21A3-44A2-8975-00B5368009F2}"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hangingPunct="1">
              <a:lnSpc>
                <a:spcPct val="80000"/>
              </a:lnSpc>
              <a:defRPr/>
            </a:pPr>
            <a:r>
              <a:rPr lang="lv-LV" dirty="0" smtClean="0">
                <a:latin typeface="Times New Roman" pitchFamily="18" charset="0"/>
                <a:cs typeface="Times New Roman" pitchFamily="18" charset="0"/>
              </a:rPr>
              <a:t>VALMIERA, LATVIA</a:t>
            </a:r>
            <a:br>
              <a:rPr lang="lv-LV" dirty="0" smtClean="0">
                <a:latin typeface="Times New Roman" pitchFamily="18" charset="0"/>
                <a:cs typeface="Times New Roman" pitchFamily="18" charset="0"/>
              </a:rPr>
            </a:br>
            <a:r>
              <a:rPr lang="lv-LV" dirty="0" smtClean="0">
                <a:latin typeface="Times New Roman" pitchFamily="18" charset="0"/>
                <a:cs typeface="Times New Roman" pitchFamily="18" charset="0"/>
              </a:rPr>
              <a:t> AND SUSTAINABILITY</a:t>
            </a:r>
            <a:br>
              <a:rPr lang="lv-LV" dirty="0" smtClean="0">
                <a:latin typeface="Times New Roman" pitchFamily="18" charset="0"/>
                <a:cs typeface="Times New Roman" pitchFamily="18" charset="0"/>
              </a:rPr>
            </a:br>
            <a:endParaRPr lang="lv-LV" b="0" dirty="0">
              <a:latin typeface="Times New Roman" pitchFamily="18" charset="0"/>
              <a:cs typeface="Times New Roman" pitchFamily="18" charset="0"/>
            </a:endParaRPr>
          </a:p>
        </p:txBody>
      </p:sp>
      <p:sp>
        <p:nvSpPr>
          <p:cNvPr id="9219" name="Subtitle 2"/>
          <p:cNvSpPr>
            <a:spLocks noGrp="1"/>
          </p:cNvSpPr>
          <p:nvPr>
            <p:ph type="subTitle" idx="1"/>
          </p:nvPr>
        </p:nvSpPr>
        <p:spPr>
          <a:xfrm>
            <a:off x="2916238" y="4508500"/>
            <a:ext cx="5541962" cy="303213"/>
          </a:xfrm>
        </p:spPr>
        <p:txBody>
          <a:bodyPr>
            <a:normAutofit fontScale="92500" lnSpcReduction="20000"/>
          </a:bodyPr>
          <a:lstStyle/>
          <a:p>
            <a:pPr marR="0" eaLnBrk="1" hangingPunct="1">
              <a:lnSpc>
                <a:spcPct val="80000"/>
              </a:lnSpc>
            </a:pPr>
            <a:r>
              <a:rPr lang="lv-LV" sz="2500" smtClean="0">
                <a:latin typeface="Times New Roman" pitchFamily="18" charset="0"/>
                <a:cs typeface="Times New Roman" pitchFamily="18" charset="0"/>
              </a:rPr>
              <a:t>Prepared by NGO Talent City, LATVIA </a:t>
            </a:r>
          </a:p>
        </p:txBody>
      </p:sp>
      <p:sp>
        <p:nvSpPr>
          <p:cNvPr id="9220" name="Rectangle 4"/>
          <p:cNvSpPr>
            <a:spLocks noChangeArrowheads="1"/>
          </p:cNvSpPr>
          <p:nvPr/>
        </p:nvSpPr>
        <p:spPr bwMode="auto">
          <a:xfrm>
            <a:off x="4860032" y="3357563"/>
            <a:ext cx="3816424" cy="1200150"/>
          </a:xfrm>
          <a:prstGeom prst="rect">
            <a:avLst/>
          </a:prstGeom>
          <a:noFill/>
          <a:ln w="9525">
            <a:noFill/>
            <a:miter lim="800000"/>
            <a:headEnd/>
            <a:tailEnd/>
          </a:ln>
        </p:spPr>
        <p:txBody>
          <a:bodyPr wrap="square">
            <a:spAutoFit/>
          </a:bodyPr>
          <a:lstStyle/>
          <a:p>
            <a:r>
              <a:rPr lang="lv-LV" dirty="0" err="1"/>
              <a:t>Presentation</a:t>
            </a:r>
            <a:r>
              <a:rPr lang="lv-LV" dirty="0"/>
              <a:t> </a:t>
            </a:r>
            <a:br>
              <a:rPr lang="lv-LV" dirty="0"/>
            </a:br>
            <a:r>
              <a:rPr lang="lv-LV" dirty="0" err="1"/>
              <a:t>Nordplus</a:t>
            </a:r>
            <a:r>
              <a:rPr lang="lv-LV" dirty="0"/>
              <a:t> </a:t>
            </a:r>
            <a:r>
              <a:rPr lang="lv-LV" dirty="0" err="1"/>
              <a:t>Adult</a:t>
            </a:r>
            <a:r>
              <a:rPr lang="lv-LV" dirty="0"/>
              <a:t> </a:t>
            </a:r>
            <a:r>
              <a:rPr lang="lv-LV" dirty="0" err="1"/>
              <a:t>Project</a:t>
            </a:r>
            <a:r>
              <a:rPr lang="lv-LV" dirty="0">
                <a:solidFill>
                  <a:srgbClr val="000000"/>
                </a:solidFill>
              </a:rPr>
              <a:t> </a:t>
            </a:r>
          </a:p>
          <a:p>
            <a:r>
              <a:rPr lang="lv-LV" dirty="0">
                <a:solidFill>
                  <a:srgbClr val="000000"/>
                </a:solidFill>
              </a:rPr>
              <a:t>No. NPAD – 2021/10199</a:t>
            </a:r>
            <a:endParaRPr lang="lv-LV" dirty="0"/>
          </a:p>
          <a:p>
            <a:endParaRPr lang="lv-LV" dirty="0"/>
          </a:p>
        </p:txBody>
      </p:sp>
      <p:pic>
        <p:nvPicPr>
          <p:cNvPr id="5" name="Picture 4" descr="https://www.valmierasnovads.lv/content/uploads/2022/01/Valmiera-gada-sporta-pasvaldiba_Ilmars-Znotins-1024x713.jpeg"/>
          <p:cNvPicPr/>
          <p:nvPr/>
        </p:nvPicPr>
        <p:blipFill>
          <a:blip r:embed="rId2" cstate="print"/>
          <a:srcRect/>
          <a:stretch>
            <a:fillRect/>
          </a:stretch>
        </p:blipFill>
        <p:spPr bwMode="auto">
          <a:xfrm>
            <a:off x="467544" y="404664"/>
            <a:ext cx="2232248" cy="1656184"/>
          </a:xfrm>
          <a:prstGeom prst="rect">
            <a:avLst/>
          </a:prstGeom>
          <a:noFill/>
          <a:ln w="9525">
            <a:noFill/>
            <a:miter lim="800000"/>
            <a:headEnd/>
            <a:tailEnd/>
          </a:ln>
        </p:spPr>
      </p:pic>
      <p:pic>
        <p:nvPicPr>
          <p:cNvPr id="6" name="Picture 5" descr="https://www.valmierasnovads.lv/content/uploads/2022/01/IZ7_1775-1024x684.jpg"/>
          <p:cNvPicPr/>
          <p:nvPr/>
        </p:nvPicPr>
        <p:blipFill>
          <a:blip r:embed="rId3" cstate="print"/>
          <a:srcRect/>
          <a:stretch>
            <a:fillRect/>
          </a:stretch>
        </p:blipFill>
        <p:spPr bwMode="auto">
          <a:xfrm>
            <a:off x="323528" y="3212976"/>
            <a:ext cx="2493010" cy="1665253"/>
          </a:xfrm>
          <a:prstGeom prst="rect">
            <a:avLst/>
          </a:prstGeom>
          <a:noFill/>
          <a:ln w="9525">
            <a:noFill/>
            <a:miter lim="800000"/>
            <a:headEnd/>
            <a:tailEnd/>
          </a:ln>
        </p:spPr>
      </p:pic>
      <p:pic>
        <p:nvPicPr>
          <p:cNvPr id="7" name="Picture 6" descr="D:\User files\Documents\Dropbox\PROJEKTI\2021\nordplus ar Basil\logos\logo_kvadrts (1).jpg"/>
          <p:cNvPicPr/>
          <p:nvPr/>
        </p:nvPicPr>
        <p:blipFill>
          <a:blip r:embed="rId4" cstate="print"/>
          <a:srcRect/>
          <a:stretch>
            <a:fillRect/>
          </a:stretch>
        </p:blipFill>
        <p:spPr bwMode="auto">
          <a:xfrm>
            <a:off x="7380312" y="620688"/>
            <a:ext cx="1116335" cy="104432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1400" dirty="0" smtClean="0">
                <a:latin typeface="Times New Roman" pitchFamily="18" charset="0"/>
                <a:cs typeface="Times New Roman" pitchFamily="18" charset="0"/>
              </a:rPr>
              <a:t>ZAAO launches biodegradable waste recycling plant</a:t>
            </a:r>
          </a:p>
          <a:p>
            <a:pPr>
              <a:defRPr/>
            </a:pPr>
            <a:r>
              <a:rPr lang="en-US" sz="1400" dirty="0" smtClean="0">
                <a:latin typeface="Times New Roman" pitchFamily="18" charset="0"/>
                <a:cs typeface="Times New Roman" pitchFamily="18" charset="0"/>
              </a:rPr>
              <a:t>On 3 November, ZAAO, MRK </a:t>
            </a:r>
            <a:r>
              <a:rPr lang="en-US" sz="1400" dirty="0" err="1" smtClean="0">
                <a:latin typeface="Times New Roman" pitchFamily="18" charset="0"/>
                <a:cs typeface="Times New Roman" pitchFamily="18" charset="0"/>
              </a:rPr>
              <a:t>Serviss</a:t>
            </a:r>
            <a:r>
              <a:rPr lang="en-US" sz="1400" dirty="0" smtClean="0">
                <a:latin typeface="Times New Roman" pitchFamily="18" charset="0"/>
                <a:cs typeface="Times New Roman" pitchFamily="18" charset="0"/>
              </a:rPr>
              <a:t> Ltd and AIMASA Ltd signed a contract for the design and construction of the project "Establishment of a biodegradable waste recycling plant in </a:t>
            </a:r>
            <a:r>
              <a:rPr lang="en-US" sz="1400" dirty="0" err="1" smtClean="0">
                <a:latin typeface="Times New Roman" pitchFamily="18" charset="0"/>
                <a:cs typeface="Times New Roman" pitchFamily="18" charset="0"/>
              </a:rPr>
              <a:t>Daibe</a:t>
            </a:r>
            <a:r>
              <a:rPr lang="en-US" sz="1400" dirty="0" smtClean="0">
                <a:latin typeface="Times New Roman" pitchFamily="18" charset="0"/>
                <a:cs typeface="Times New Roman" pitchFamily="18" charset="0"/>
              </a:rPr>
              <a:t>".</a:t>
            </a:r>
          </a:p>
          <a:p>
            <a:pPr>
              <a:defRPr/>
            </a:pPr>
            <a:r>
              <a:rPr lang="en-US" sz="1400" dirty="0" smtClean="0">
                <a:latin typeface="Times New Roman" pitchFamily="18" charset="0"/>
                <a:cs typeface="Times New Roman" pitchFamily="18" charset="0"/>
              </a:rPr>
              <a:t>The project is scheduled to be completed by 1 November 2023.</a:t>
            </a:r>
          </a:p>
          <a:p>
            <a:pPr>
              <a:defRPr/>
            </a:pPr>
            <a:r>
              <a:rPr lang="en-US" sz="1400" dirty="0" smtClean="0">
                <a:latin typeface="Times New Roman" pitchFamily="18" charset="0"/>
                <a:cs typeface="Times New Roman" pitchFamily="18" charset="0"/>
              </a:rPr>
              <a:t>The establishment of the Biodegradable Waste Treatment Plant (BWTP) aims at reducing the amount of biodegradable waste to be disposed of, thereby increasing the efficiency of waste </a:t>
            </a:r>
            <a:r>
              <a:rPr lang="en-US" sz="1400" dirty="0" err="1" smtClean="0">
                <a:latin typeface="Times New Roman" pitchFamily="18" charset="0"/>
                <a:cs typeface="Times New Roman" pitchFamily="18" charset="0"/>
              </a:rPr>
              <a:t>utilisation</a:t>
            </a:r>
            <a:r>
              <a:rPr lang="en-US" sz="1400" dirty="0" smtClean="0">
                <a:latin typeface="Times New Roman" pitchFamily="18" charset="0"/>
                <a:cs typeface="Times New Roman" pitchFamily="18" charset="0"/>
              </a:rPr>
              <a:t>.</a:t>
            </a:r>
          </a:p>
          <a:p>
            <a:pPr>
              <a:defRPr/>
            </a:pPr>
            <a:r>
              <a:rPr lang="en-US" sz="1400" dirty="0" smtClean="0">
                <a:latin typeface="Times New Roman" pitchFamily="18" charset="0"/>
                <a:cs typeface="Times New Roman" pitchFamily="18" charset="0"/>
              </a:rPr>
              <a:t>The plant will process biodegradable waste from municipal waste, separately collected garden and park waste and separately collected food waste.</a:t>
            </a:r>
          </a:p>
          <a:p>
            <a:pPr>
              <a:defRPr/>
            </a:pPr>
            <a:r>
              <a:rPr lang="en-US" sz="1400" dirty="0" smtClean="0">
                <a:latin typeface="Times New Roman" pitchFamily="18" charset="0"/>
                <a:cs typeface="Times New Roman" pitchFamily="18" charset="0"/>
              </a:rPr>
              <a:t>A two-stage bio-digestion process combining anaerobic digestion and aerobic digestion (composting) technology is envisaged for the treatment of BNA. The planned capacity of the BNA processing plant complex is 20 854 t/year.</a:t>
            </a:r>
          </a:p>
          <a:p>
            <a:pPr>
              <a:defRPr/>
            </a:pPr>
            <a:r>
              <a:rPr lang="en-US" sz="1400" dirty="0" smtClean="0">
                <a:latin typeface="Times New Roman" pitchFamily="18" charset="0"/>
                <a:cs typeface="Times New Roman" pitchFamily="18" charset="0"/>
              </a:rPr>
              <a:t>The recycling process will produce compost. Biogas will be produced as a by-product to be used for the production of heat and electricity.</a:t>
            </a:r>
            <a:endParaRPr lang="lv-LV" sz="1400"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endParaRPr lang="lv-LV" dirty="0"/>
          </a:p>
        </p:txBody>
      </p:sp>
      <p:sp>
        <p:nvSpPr>
          <p:cNvPr id="3" name="Title 2"/>
          <p:cNvSpPr>
            <a:spLocks noGrp="1"/>
          </p:cNvSpPr>
          <p:nvPr>
            <p:ph type="title"/>
          </p:nvPr>
        </p:nvSpPr>
        <p:spPr/>
        <p:txBody>
          <a:bodyPr>
            <a:normAutofit fontScale="90000"/>
          </a:bodyPr>
          <a:lstStyle/>
          <a:p>
            <a:pPr algn="ctr">
              <a:defRPr/>
            </a:pPr>
            <a:r>
              <a:rPr lang="lv-LV" sz="3100" dirty="0" smtClean="0">
                <a:latin typeface="Times New Roman" pitchFamily="18" charset="0"/>
                <a:cs typeface="Times New Roman" pitchFamily="18" charset="0"/>
              </a:rPr>
              <a:t/>
            </a:r>
            <a:br>
              <a:rPr lang="lv-LV" sz="3100" dirty="0" smtClean="0">
                <a:latin typeface="Times New Roman" pitchFamily="18" charset="0"/>
                <a:cs typeface="Times New Roman" pitchFamily="18" charset="0"/>
              </a:rPr>
            </a:br>
            <a:r>
              <a:rPr lang="lv-LV" sz="3100" dirty="0" smtClean="0">
                <a:latin typeface="Times New Roman" pitchFamily="18" charset="0"/>
                <a:cs typeface="Times New Roman" pitchFamily="18" charset="0"/>
              </a:rPr>
              <a:t/>
            </a:r>
            <a:br>
              <a:rPr lang="lv-LV" sz="3100" dirty="0" smtClean="0">
                <a:latin typeface="Times New Roman" pitchFamily="18" charset="0"/>
                <a:cs typeface="Times New Roman" pitchFamily="18" charset="0"/>
              </a:rPr>
            </a:br>
            <a:r>
              <a:rPr lang="lv-LV" sz="3100" dirty="0" smtClean="0">
                <a:latin typeface="Times New Roman" pitchFamily="18" charset="0"/>
                <a:cs typeface="Times New Roman" pitchFamily="18" charset="0"/>
              </a:rPr>
              <a:t> </a:t>
            </a:r>
            <a:r>
              <a:rPr lang="lv-LV" sz="3100" dirty="0" err="1" smtClean="0">
                <a:latin typeface="Times New Roman" pitchFamily="18" charset="0"/>
                <a:cs typeface="Times New Roman" pitchFamily="18" charset="0"/>
              </a:rPr>
              <a:t>Biodegradable</a:t>
            </a:r>
            <a:r>
              <a:rPr lang="lv-LV" sz="3100" dirty="0" smtClean="0">
                <a:latin typeface="Times New Roman" pitchFamily="18" charset="0"/>
                <a:cs typeface="Times New Roman" pitchFamily="18" charset="0"/>
              </a:rPr>
              <a:t> </a:t>
            </a:r>
            <a:r>
              <a:rPr lang="lv-LV" sz="3100" dirty="0" err="1" smtClean="0">
                <a:latin typeface="Times New Roman" pitchFamily="18" charset="0"/>
                <a:cs typeface="Times New Roman" pitchFamily="18" charset="0"/>
              </a:rPr>
              <a:t>waste</a:t>
            </a:r>
            <a:r>
              <a:rPr lang="lv-LV" sz="3100" dirty="0" smtClean="0">
                <a:latin typeface="Times New Roman" pitchFamily="18" charset="0"/>
                <a:cs typeface="Times New Roman" pitchFamily="18" charset="0"/>
              </a:rPr>
              <a:t> </a:t>
            </a:r>
            <a:r>
              <a:rPr lang="lv-LV" sz="3100" dirty="0" err="1" smtClean="0">
                <a:latin typeface="Times New Roman" pitchFamily="18" charset="0"/>
                <a:cs typeface="Times New Roman" pitchFamily="18" charset="0"/>
              </a:rPr>
              <a:t>management</a:t>
            </a:r>
            <a:r>
              <a:rPr lang="lv-LV" sz="3100" dirty="0" smtClean="0">
                <a:latin typeface="Times New Roman" pitchFamily="18" charset="0"/>
                <a:cs typeface="Times New Roman" pitchFamily="18" charset="0"/>
              </a:rPr>
              <a:t> </a:t>
            </a:r>
            <a:r>
              <a:rPr lang="lv-LV" b="0" dirty="0" smtClean="0"/>
              <a:t/>
            </a:r>
            <a:br>
              <a:rPr lang="lv-LV" b="0" dirty="0" smtClean="0"/>
            </a:br>
            <a:r>
              <a:rPr lang="lv-LV" dirty="0" smtClean="0"/>
              <a:t/>
            </a:r>
            <a:br>
              <a:rPr lang="lv-LV" dirty="0" smtClean="0"/>
            </a:br>
            <a:endParaRPr lang="lv-LV" dirty="0"/>
          </a:p>
        </p:txBody>
      </p:sp>
      <p:pic>
        <p:nvPicPr>
          <p:cNvPr id="19460" name="Picture 3" descr="https://www.valmierasnovads.lv/content/uploads/2021/11/liguma-elektroniska-parskatisana--1024x683.jpg"/>
          <p:cNvPicPr>
            <a:picLocks noChangeAspect="1" noChangeArrowheads="1"/>
          </p:cNvPicPr>
          <p:nvPr/>
        </p:nvPicPr>
        <p:blipFill>
          <a:blip r:embed="rId2" cstate="print"/>
          <a:srcRect/>
          <a:stretch>
            <a:fillRect/>
          </a:stretch>
        </p:blipFill>
        <p:spPr bwMode="auto">
          <a:xfrm>
            <a:off x="5652120" y="4797152"/>
            <a:ext cx="2220913" cy="14827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2000" dirty="0" smtClean="0">
                <a:latin typeface="Times New Roman" pitchFamily="18" charset="0"/>
                <a:cs typeface="Times New Roman" pitchFamily="18" charset="0"/>
              </a:rPr>
              <a:t>Construction of the sports and active recreation park "</a:t>
            </a:r>
            <a:r>
              <a:rPr lang="en-US" sz="2000" dirty="0" err="1" smtClean="0">
                <a:latin typeface="Times New Roman" pitchFamily="18" charset="0"/>
                <a:cs typeface="Times New Roman" pitchFamily="18" charset="0"/>
              </a:rPr>
              <a:t>Mežs</a:t>
            </a:r>
            <a:r>
              <a:rPr lang="en-US" sz="2000" dirty="0" smtClean="0">
                <a:latin typeface="Times New Roman" pitchFamily="18" charset="0"/>
                <a:cs typeface="Times New Roman" pitchFamily="18" charset="0"/>
              </a:rPr>
              <a:t>" (FOREST) has started</a:t>
            </a:r>
          </a:p>
          <a:p>
            <a:pPr>
              <a:defRPr/>
            </a:pPr>
            <a:r>
              <a:rPr lang="en-US" sz="2000" dirty="0" smtClean="0">
                <a:latin typeface="Times New Roman" pitchFamily="18" charset="0"/>
                <a:cs typeface="Times New Roman" pitchFamily="18" charset="0"/>
              </a:rPr>
              <a:t>The sports and active recreation park "</a:t>
            </a:r>
            <a:r>
              <a:rPr lang="en-US" sz="2000" dirty="0" err="1" smtClean="0">
                <a:latin typeface="Times New Roman" pitchFamily="18" charset="0"/>
                <a:cs typeface="Times New Roman" pitchFamily="18" charset="0"/>
              </a:rPr>
              <a:t>Mežs</a:t>
            </a:r>
            <a:r>
              <a:rPr lang="en-US" sz="2000" dirty="0" smtClean="0">
                <a:latin typeface="Times New Roman" pitchFamily="18" charset="0"/>
                <a:cs typeface="Times New Roman" pitchFamily="18" charset="0"/>
              </a:rPr>
              <a:t>" (FOREST) will be built on an area of 11152 m2 on the site of a former skate park and an adjacent fenced children's playground. The park will have separate areas for a skate park and a cycle track. The 1096 m2 hard-surfaced multi-level </a:t>
            </a:r>
            <a:r>
              <a:rPr lang="en-US" sz="2000" dirty="0" err="1" smtClean="0">
                <a:latin typeface="Times New Roman" pitchFamily="18" charset="0"/>
                <a:cs typeface="Times New Roman" pitchFamily="18" charset="0"/>
              </a:rPr>
              <a:t>skatepark</a:t>
            </a:r>
            <a:r>
              <a:rPr lang="en-US" sz="2000" dirty="0" smtClean="0">
                <a:latin typeface="Times New Roman" pitchFamily="18" charset="0"/>
                <a:cs typeface="Times New Roman" pitchFamily="18" charset="0"/>
              </a:rPr>
              <a:t>, suitable for multi-purpose use, will be suitable for riders of different levels</a:t>
            </a:r>
            <a:endParaRPr lang="lv-LV"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defRPr/>
            </a:pPr>
            <a:r>
              <a:rPr lang="lv-LV" sz="2200" dirty="0" smtClean="0">
                <a:latin typeface="Times New Roman" pitchFamily="18" charset="0"/>
                <a:cs typeface="Times New Roman" pitchFamily="18" charset="0"/>
              </a:rPr>
              <a:t/>
            </a:r>
            <a:br>
              <a:rPr lang="lv-LV" sz="2200" dirty="0" smtClean="0">
                <a:latin typeface="Times New Roman" pitchFamily="18" charset="0"/>
                <a:cs typeface="Times New Roman" pitchFamily="18" charset="0"/>
              </a:rPr>
            </a:br>
            <a:r>
              <a:rPr lang="lv-LV" sz="2200" dirty="0" smtClean="0">
                <a:latin typeface="Times New Roman" pitchFamily="18" charset="0"/>
                <a:cs typeface="Times New Roman" pitchFamily="18" charset="0"/>
              </a:rPr>
              <a:t/>
            </a:r>
            <a:br>
              <a:rPr lang="lv-LV"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Adapting to climate </a:t>
            </a:r>
            <a:r>
              <a:rPr lang="en-US" sz="2200" dirty="0" smtClean="0">
                <a:latin typeface="Times New Roman" pitchFamily="18" charset="0"/>
                <a:cs typeface="Times New Roman" pitchFamily="18" charset="0"/>
              </a:rPr>
              <a:t>change</a:t>
            </a:r>
            <a:r>
              <a:rPr lang="lv-LV" sz="2200" dirty="0" smtClean="0">
                <a:latin typeface="Times New Roman" pitchFamily="18" charset="0"/>
                <a:cs typeface="Times New Roman" pitchFamily="18" charset="0"/>
              </a:rPr>
              <a:t/>
            </a:r>
            <a:br>
              <a:rPr lang="lv-LV"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Developing </a:t>
            </a:r>
            <a:r>
              <a:rPr lang="en-US" sz="2200" dirty="0" smtClean="0">
                <a:latin typeface="Times New Roman" pitchFamily="18" charset="0"/>
                <a:cs typeface="Times New Roman" pitchFamily="18" charset="0"/>
              </a:rPr>
              <a:t>health and nature-friendly urban environments</a:t>
            </a:r>
            <a:br>
              <a:rPr lang="en-US" sz="2200" dirty="0" smtClean="0">
                <a:latin typeface="Times New Roman" pitchFamily="18" charset="0"/>
                <a:cs typeface="Times New Roman" pitchFamily="18" charset="0"/>
              </a:rPr>
            </a:br>
            <a:endParaRPr lang="lv-LV" dirty="0"/>
          </a:p>
        </p:txBody>
      </p:sp>
      <p:pic>
        <p:nvPicPr>
          <p:cNvPr id="20484" name="Picture 3" descr="https://cdn.valmieraszinas.lv/wp-content/uploads/2021/04/atputas-un-sporta-parks-mezs-pasvaldibas-vizualizacija-7.jpg"/>
          <p:cNvPicPr>
            <a:picLocks noChangeAspect="1" noChangeArrowheads="1"/>
          </p:cNvPicPr>
          <p:nvPr/>
        </p:nvPicPr>
        <p:blipFill>
          <a:blip r:embed="rId2" cstate="print"/>
          <a:srcRect/>
          <a:stretch>
            <a:fillRect/>
          </a:stretch>
        </p:blipFill>
        <p:spPr bwMode="auto">
          <a:xfrm>
            <a:off x="5076056" y="4149080"/>
            <a:ext cx="2597150" cy="165618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1800" dirty="0" smtClean="0">
                <a:latin typeface="Times New Roman" pitchFamily="18" charset="0"/>
                <a:cs typeface="Times New Roman" pitchFamily="18" charset="0"/>
              </a:rPr>
              <a:t>Full-cycle education from pre-school to university, non-formal and special interest education is part of the international Eco-Schools education </a:t>
            </a:r>
            <a:r>
              <a:rPr lang="en-US" sz="1800" dirty="0" err="1" smtClean="0">
                <a:latin typeface="Times New Roman" pitchFamily="18" charset="0"/>
                <a:cs typeface="Times New Roman" pitchFamily="18" charset="0"/>
              </a:rPr>
              <a:t>programme</a:t>
            </a:r>
            <a:r>
              <a:rPr lang="en-US" sz="1800" dirty="0" smtClean="0">
                <a:latin typeface="Times New Roman" pitchFamily="18" charset="0"/>
                <a:cs typeface="Times New Roman" pitchFamily="18" charset="0"/>
              </a:rPr>
              <a:t>.</a:t>
            </a:r>
          </a:p>
          <a:p>
            <a:pPr>
              <a:defRPr/>
            </a:pPr>
            <a:r>
              <a:rPr lang="en-US" sz="1800" b="1" dirty="0" smtClean="0">
                <a:latin typeface="Times New Roman" pitchFamily="18" charset="0"/>
                <a:cs typeface="Times New Roman" pitchFamily="18" charset="0"/>
              </a:rPr>
              <a:t>VALMIERA PRIMARY SCHOOL</a:t>
            </a:r>
          </a:p>
          <a:p>
            <a:pPr>
              <a:defRPr/>
            </a:pPr>
            <a:r>
              <a:rPr lang="en-US" sz="1800" dirty="0" smtClean="0">
                <a:latin typeface="Times New Roman" pitchFamily="18" charset="0"/>
                <a:cs typeface="Times New Roman" pitchFamily="18" charset="0"/>
              </a:rPr>
              <a:t>For the history of the school until 2010, see </a:t>
            </a:r>
            <a:r>
              <a:rPr lang="en-US" sz="1800" dirty="0" err="1" smtClean="0">
                <a:latin typeface="Times New Roman" pitchFamily="18" charset="0"/>
                <a:cs typeface="Times New Roman" pitchFamily="18" charset="0"/>
              </a:rPr>
              <a:t>www.vss.edu.lv</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skola</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vēsture</a:t>
            </a:r>
            <a:r>
              <a:rPr lang="en-US" sz="1800" dirty="0" smtClean="0">
                <a:latin typeface="Times New Roman" pitchFamily="18" charset="0"/>
                <a:cs typeface="Times New Roman" pitchFamily="18" charset="0"/>
              </a:rPr>
              <a:t>. </a:t>
            </a:r>
            <a:endParaRPr lang="lv-LV" sz="1800" dirty="0" smtClean="0">
              <a:latin typeface="Times New Roman" pitchFamily="18" charset="0"/>
              <a:cs typeface="Times New Roman" pitchFamily="18" charset="0"/>
            </a:endParaRPr>
          </a:p>
          <a:p>
            <a:pPr>
              <a:defRPr/>
            </a:pPr>
            <a:r>
              <a:rPr lang="en-US" sz="1800" dirty="0" smtClean="0">
                <a:latin typeface="Times New Roman" pitchFamily="18" charset="0"/>
                <a:cs typeface="Times New Roman" pitchFamily="18" charset="0"/>
              </a:rPr>
              <a:t>The </a:t>
            </a:r>
            <a:r>
              <a:rPr lang="en-US" sz="1800" dirty="0" smtClean="0">
                <a:latin typeface="Times New Roman" pitchFamily="18" charset="0"/>
                <a:cs typeface="Times New Roman" pitchFamily="18" charset="0"/>
              </a:rPr>
              <a:t>school building was commissioned in September 2010</a:t>
            </a:r>
            <a:r>
              <a:rPr lang="en-US" sz="1800" dirty="0" smtClean="0">
                <a:latin typeface="Times New Roman" pitchFamily="18" charset="0"/>
                <a:cs typeface="Times New Roman" pitchFamily="18" charset="0"/>
              </a:rPr>
              <a:t>.</a:t>
            </a:r>
            <a:endParaRPr lang="lv-LV" sz="1800" dirty="0" smtClean="0">
              <a:latin typeface="Times New Roman" pitchFamily="18" charset="0"/>
              <a:cs typeface="Times New Roman" pitchFamily="18" charset="0"/>
            </a:endParaRPr>
          </a:p>
          <a:p>
            <a:pPr>
              <a:defRPr/>
            </a:pP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In 2010, the school was </a:t>
            </a:r>
            <a:r>
              <a:rPr lang="en-US" sz="1800" dirty="0" err="1" smtClean="0">
                <a:latin typeface="Times New Roman" pitchFamily="18" charset="0"/>
                <a:cs typeface="Times New Roman" pitchFamily="18" charset="0"/>
              </a:rPr>
              <a:t>recognised</a:t>
            </a:r>
            <a:r>
              <a:rPr lang="en-US" sz="1800" dirty="0" smtClean="0">
                <a:latin typeface="Times New Roman" pitchFamily="18" charset="0"/>
                <a:cs typeface="Times New Roman" pitchFamily="18" charset="0"/>
              </a:rPr>
              <a:t> as the "Best Building of the Year in Latvia", as well as the "Most Energy Efficient Building in Latvia". In 2011, the school was awarded the Promethean Education Centre of Excellence. Since 2012, the school has been a member of the UNESCO Associated Schools Project. In 2016, the school was awarded the Latvian Eco-Schools title and certificate. In 2016 the school was awarded the title of Health Promoting Educational </a:t>
            </a:r>
            <a:endParaRPr lang="lv-LV" sz="1800" dirty="0" smtClean="0">
              <a:latin typeface="Times New Roman" pitchFamily="18" charset="0"/>
              <a:cs typeface="Times New Roman" pitchFamily="18" charset="0"/>
            </a:endParaRPr>
          </a:p>
          <a:p>
            <a:pPr>
              <a:defRPr/>
            </a:pPr>
            <a:r>
              <a:rPr lang="en-US" sz="1800" dirty="0" smtClean="0">
                <a:latin typeface="Times New Roman" pitchFamily="18" charset="0"/>
                <a:cs typeface="Times New Roman" pitchFamily="18" charset="0"/>
              </a:rPr>
              <a:t>Institution</a:t>
            </a:r>
            <a:r>
              <a:rPr lang="lv-LV"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Homepage</a:t>
            </a:r>
            <a:r>
              <a:rPr lang="en-US" sz="1800" dirty="0" smtClean="0">
                <a:latin typeface="Times New Roman" pitchFamily="18" charset="0"/>
                <a:cs typeface="Times New Roman" pitchFamily="18" charset="0"/>
              </a:rPr>
              <a:t>: vss.edu.lv</a:t>
            </a:r>
            <a:endParaRPr lang="lv-LV" sz="1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defRPr/>
            </a:pPr>
            <a:r>
              <a:rPr lang="lv-LV" sz="3200" dirty="0" err="1" smtClean="0">
                <a:latin typeface="Times New Roman" pitchFamily="18" charset="0"/>
                <a:cs typeface="Times New Roman" pitchFamily="18" charset="0"/>
              </a:rPr>
              <a:t>Knowledge</a:t>
            </a:r>
            <a:r>
              <a:rPr lang="lv-LV" sz="3200" dirty="0" smtClean="0">
                <a:latin typeface="Times New Roman" pitchFamily="18" charset="0"/>
                <a:cs typeface="Times New Roman" pitchFamily="18" charset="0"/>
              </a:rPr>
              <a:t> </a:t>
            </a:r>
            <a:r>
              <a:rPr lang="lv-LV" sz="3200" dirty="0" err="1" smtClean="0">
                <a:latin typeface="Times New Roman" pitchFamily="18" charset="0"/>
                <a:cs typeface="Times New Roman" pitchFamily="18" charset="0"/>
              </a:rPr>
              <a:t>society</a:t>
            </a:r>
            <a:endParaRPr lang="lv-LV" sz="3200" dirty="0">
              <a:latin typeface="Times New Roman" pitchFamily="18" charset="0"/>
              <a:cs typeface="Times New Roman" pitchFamily="18" charset="0"/>
            </a:endParaRPr>
          </a:p>
        </p:txBody>
      </p:sp>
      <p:pic>
        <p:nvPicPr>
          <p:cNvPr id="21508" name="Picture 3" descr="Valmieras sākumskola"/>
          <p:cNvPicPr>
            <a:picLocks noChangeAspect="1" noChangeArrowheads="1"/>
          </p:cNvPicPr>
          <p:nvPr/>
        </p:nvPicPr>
        <p:blipFill>
          <a:blip r:embed="rId2" cstate="print"/>
          <a:srcRect/>
          <a:stretch>
            <a:fillRect/>
          </a:stretch>
        </p:blipFill>
        <p:spPr bwMode="auto">
          <a:xfrm>
            <a:off x="5508049" y="4869160"/>
            <a:ext cx="2684270" cy="17899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lv-LV" sz="1900" dirty="0" err="1" smtClean="0">
                <a:latin typeface="Times New Roman" pitchFamily="18" charset="0"/>
                <a:cs typeface="Times New Roman" pitchFamily="18" charset="0"/>
              </a:rPr>
              <a:t>Six</a:t>
            </a:r>
            <a:r>
              <a:rPr lang="lv-LV" sz="1900" dirty="0" smtClean="0">
                <a:latin typeface="Times New Roman" pitchFamily="18" charset="0"/>
                <a:cs typeface="Times New Roman" pitchFamily="18" charset="0"/>
              </a:rPr>
              <a:t> "ZILE 2021" </a:t>
            </a:r>
            <a:r>
              <a:rPr lang="lv-LV" sz="1900" dirty="0" err="1" smtClean="0">
                <a:latin typeface="Times New Roman" pitchFamily="18" charset="0"/>
                <a:cs typeface="Times New Roman" pitchFamily="18" charset="0"/>
              </a:rPr>
              <a:t>innovation</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projects</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implemented</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in</a:t>
            </a:r>
            <a:r>
              <a:rPr lang="lv-LV" sz="1900" dirty="0" smtClean="0">
                <a:latin typeface="Times New Roman" pitchFamily="18" charset="0"/>
                <a:cs typeface="Times New Roman" pitchFamily="18" charset="0"/>
              </a:rPr>
              <a:t> Valmiera </a:t>
            </a:r>
            <a:r>
              <a:rPr lang="lv-LV" sz="1900" dirty="0" err="1" smtClean="0">
                <a:latin typeface="Times New Roman" pitchFamily="18" charset="0"/>
                <a:cs typeface="Times New Roman" pitchFamily="18" charset="0"/>
              </a:rPr>
              <a:t>Region</a:t>
            </a:r>
            <a:endParaRPr lang="lv-LV" sz="1900" dirty="0" smtClean="0">
              <a:latin typeface="Times New Roman" pitchFamily="18" charset="0"/>
              <a:cs typeface="Times New Roman" pitchFamily="18" charset="0"/>
            </a:endParaRPr>
          </a:p>
          <a:p>
            <a:pPr>
              <a:defRPr/>
            </a:pPr>
            <a:r>
              <a:rPr lang="lv-LV" sz="1900" dirty="0" err="1" smtClean="0">
                <a:latin typeface="Times New Roman" pitchFamily="18" charset="0"/>
                <a:cs typeface="Times New Roman" pitchFamily="18" charset="0"/>
              </a:rPr>
              <a:t>Innovations</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in</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veterinary</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medicine</a:t>
            </a:r>
            <a:endParaRPr lang="lv-LV" sz="1900" dirty="0" smtClean="0">
              <a:latin typeface="Times New Roman" pitchFamily="18" charset="0"/>
              <a:cs typeface="Times New Roman" pitchFamily="18" charset="0"/>
            </a:endParaRPr>
          </a:p>
          <a:p>
            <a:pPr>
              <a:defRPr/>
            </a:pPr>
            <a:r>
              <a:rPr lang="lv-LV" sz="1900" dirty="0" err="1" smtClean="0">
                <a:latin typeface="Times New Roman" pitchFamily="18" charset="0"/>
                <a:cs typeface="Times New Roman" pitchFamily="18" charset="0"/>
              </a:rPr>
              <a:t>Robotics</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in</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furniture</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production</a:t>
            </a:r>
            <a:endParaRPr lang="lv-LV" sz="1900" dirty="0" smtClean="0">
              <a:latin typeface="Times New Roman" pitchFamily="18" charset="0"/>
              <a:cs typeface="Times New Roman" pitchFamily="18" charset="0"/>
            </a:endParaRPr>
          </a:p>
          <a:p>
            <a:pPr>
              <a:defRPr/>
            </a:pPr>
            <a:r>
              <a:rPr lang="lv-LV" sz="1900" dirty="0" smtClean="0">
                <a:latin typeface="Times New Roman" pitchFamily="18" charset="0"/>
                <a:cs typeface="Times New Roman" pitchFamily="18" charset="0"/>
              </a:rPr>
              <a:t>More </a:t>
            </a:r>
            <a:r>
              <a:rPr lang="lv-LV" sz="1900" dirty="0" err="1" smtClean="0">
                <a:latin typeface="Times New Roman" pitchFamily="18" charset="0"/>
                <a:cs typeface="Times New Roman" pitchFamily="18" charset="0"/>
              </a:rPr>
              <a:t>efficient</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production</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of</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sparkling</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natural</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fruit</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lemonade</a:t>
            </a:r>
            <a:endParaRPr lang="lv-LV" sz="1900" dirty="0" smtClean="0">
              <a:latin typeface="Times New Roman" pitchFamily="18" charset="0"/>
              <a:cs typeface="Times New Roman" pitchFamily="18" charset="0"/>
            </a:endParaRPr>
          </a:p>
          <a:p>
            <a:pPr>
              <a:defRPr/>
            </a:pPr>
            <a:r>
              <a:rPr lang="lv-LV" sz="1900" dirty="0" err="1" smtClean="0">
                <a:latin typeface="Times New Roman" pitchFamily="18" charset="0"/>
                <a:cs typeface="Times New Roman" pitchFamily="18" charset="0"/>
              </a:rPr>
              <a:t>Tennis</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court</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automation</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and</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management</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system</a:t>
            </a:r>
            <a:endParaRPr lang="lv-LV" sz="1900" dirty="0" smtClean="0">
              <a:latin typeface="Times New Roman" pitchFamily="18" charset="0"/>
              <a:cs typeface="Times New Roman" pitchFamily="18" charset="0"/>
            </a:endParaRPr>
          </a:p>
          <a:p>
            <a:pPr>
              <a:defRPr/>
            </a:pPr>
            <a:r>
              <a:rPr lang="lv-LV" sz="1900" dirty="0" err="1" smtClean="0">
                <a:latin typeface="Times New Roman" pitchFamily="18" charset="0"/>
                <a:cs typeface="Times New Roman" pitchFamily="18" charset="0"/>
              </a:rPr>
              <a:t>Speech</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recognition</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technology</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for</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medical</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documents</a:t>
            </a:r>
            <a:endParaRPr lang="lv-LV" sz="1900" dirty="0" smtClean="0">
              <a:latin typeface="Times New Roman" pitchFamily="18" charset="0"/>
              <a:cs typeface="Times New Roman" pitchFamily="18" charset="0"/>
            </a:endParaRPr>
          </a:p>
          <a:p>
            <a:pPr>
              <a:defRPr/>
            </a:pPr>
            <a:r>
              <a:rPr lang="lv-LV" sz="1900" dirty="0" smtClean="0">
                <a:latin typeface="Times New Roman" pitchFamily="18" charset="0"/>
                <a:cs typeface="Times New Roman" pitchFamily="18" charset="0"/>
              </a:rPr>
              <a:t>3D </a:t>
            </a:r>
            <a:r>
              <a:rPr lang="lv-LV" sz="1900" dirty="0" err="1" smtClean="0">
                <a:latin typeface="Times New Roman" pitchFamily="18" charset="0"/>
                <a:cs typeface="Times New Roman" pitchFamily="18" charset="0"/>
              </a:rPr>
              <a:t>printing</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technology</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for</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architectural</a:t>
            </a:r>
            <a:r>
              <a:rPr lang="lv-LV" sz="1900" dirty="0" smtClean="0">
                <a:latin typeface="Times New Roman" pitchFamily="18" charset="0"/>
                <a:cs typeface="Times New Roman" pitchFamily="18" charset="0"/>
              </a:rPr>
              <a:t> </a:t>
            </a:r>
            <a:r>
              <a:rPr lang="lv-LV" sz="1900" dirty="0" err="1" smtClean="0">
                <a:latin typeface="Times New Roman" pitchFamily="18" charset="0"/>
                <a:cs typeface="Times New Roman" pitchFamily="18" charset="0"/>
              </a:rPr>
              <a:t>projects</a:t>
            </a:r>
            <a:endParaRPr lang="lv-LV" dirty="0"/>
          </a:p>
        </p:txBody>
      </p:sp>
      <p:sp>
        <p:nvSpPr>
          <p:cNvPr id="3" name="Title 2"/>
          <p:cNvSpPr>
            <a:spLocks noGrp="1"/>
          </p:cNvSpPr>
          <p:nvPr>
            <p:ph type="title"/>
          </p:nvPr>
        </p:nvSpPr>
        <p:spPr/>
        <p:txBody>
          <a:bodyPr>
            <a:noAutofit/>
          </a:bodyPr>
          <a:lstStyle/>
          <a:p>
            <a:pPr algn="ctr">
              <a:defRPr/>
            </a:pPr>
            <a:r>
              <a:rPr lang="en-US" sz="3200" dirty="0" smtClean="0">
                <a:latin typeface="Times New Roman" pitchFamily="18" charset="0"/>
                <a:cs typeface="Times New Roman" pitchFamily="18" charset="0"/>
              </a:rPr>
              <a:t>Openness and participation in sustainability initiatives</a:t>
            </a:r>
            <a:endParaRPr lang="lv-LV" sz="3200" dirty="0">
              <a:latin typeface="Times New Roman" pitchFamily="18" charset="0"/>
              <a:cs typeface="Times New Roman" pitchFamily="18" charset="0"/>
            </a:endParaRPr>
          </a:p>
        </p:txBody>
      </p:sp>
      <p:pic>
        <p:nvPicPr>
          <p:cNvPr id="22532" name="Picture 3" descr="https://www.valmierasnovads.lv/content/uploads/2021/10/Zile_cover-1024x576.jpg"/>
          <p:cNvPicPr>
            <a:picLocks noChangeAspect="1" noChangeArrowheads="1"/>
          </p:cNvPicPr>
          <p:nvPr/>
        </p:nvPicPr>
        <p:blipFill>
          <a:blip r:embed="rId2" cstate="print"/>
          <a:srcRect/>
          <a:stretch>
            <a:fillRect/>
          </a:stretch>
        </p:blipFill>
        <p:spPr bwMode="auto">
          <a:xfrm>
            <a:off x="5004048" y="4293096"/>
            <a:ext cx="2466975" cy="13858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sz="2000" dirty="0" err="1" smtClean="0">
                <a:latin typeface="Times New Roman" pitchFamily="18" charset="0"/>
                <a:cs typeface="Times New Roman" pitchFamily="18" charset="0"/>
              </a:rPr>
              <a:t>Valmiera</a:t>
            </a:r>
            <a:r>
              <a:rPr lang="en-US" sz="2000" dirty="0" smtClean="0">
                <a:latin typeface="Times New Roman" pitchFamily="18" charset="0"/>
                <a:cs typeface="Times New Roman" pitchFamily="18" charset="0"/>
              </a:rPr>
              <a:t> and the 13 Global Development Goals </a:t>
            </a:r>
            <a:r>
              <a:rPr lang="en-US" sz="2000" dirty="0" smtClean="0">
                <a:latin typeface="Times New Roman" pitchFamily="18" charset="0"/>
                <a:cs typeface="Times New Roman" pitchFamily="18" charset="0"/>
              </a:rPr>
              <a:t>Index</a:t>
            </a:r>
            <a:r>
              <a:rPr lang="lv-LV" sz="2000" dirty="0" smtClean="0">
                <a:latin typeface="Times New Roman" pitchFamily="18" charset="0"/>
                <a:cs typeface="Times New Roman" pitchFamily="18" charset="0"/>
              </a:rPr>
              <a:t/>
            </a:r>
            <a:br>
              <a:rPr lang="lv-LV"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Project </a:t>
            </a:r>
            <a:r>
              <a:rPr lang="en-US" sz="2000" dirty="0" smtClean="0">
                <a:latin typeface="Times New Roman" pitchFamily="18" charset="0"/>
                <a:cs typeface="Times New Roman" pitchFamily="18" charset="0"/>
              </a:rPr>
              <a:t>"Sustainable urban development model in line with UN targets" </a:t>
            </a:r>
            <a:r>
              <a:rPr lang="lv-LV" sz="2000" dirty="0" smtClean="0">
                <a:latin typeface="Times New Roman" pitchFamily="18" charset="0"/>
                <a:cs typeface="Times New Roman" pitchFamily="18" charset="0"/>
              </a:rPr>
              <a:t/>
            </a:r>
            <a:br>
              <a:rPr lang="lv-LV"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lzp-2020/2-0073).</a:t>
            </a:r>
            <a:endParaRPr lang="lv-LV" sz="2000" dirty="0">
              <a:latin typeface="Times New Roman" pitchFamily="18" charset="0"/>
              <a:cs typeface="Times New Roman" pitchFamily="18" charset="0"/>
            </a:endParaRPr>
          </a:p>
        </p:txBody>
      </p:sp>
      <p:pic>
        <p:nvPicPr>
          <p:cNvPr id="24579" name="Content Placeholder 3" descr="https://www.valmierasnovads.lv/content/uploads/2021/11/CSDI-ilgtspejigas-attistibas-indekss-9-Latvijas-lielajam-pilsetam-1024x576.png"/>
          <p:cNvPicPr>
            <a:picLocks noGrp="1"/>
          </p:cNvPicPr>
          <p:nvPr>
            <p:ph idx="1"/>
          </p:nvPr>
        </p:nvPicPr>
        <p:blipFill>
          <a:blip r:embed="rId2" cstate="print"/>
          <a:srcRect/>
          <a:stretch>
            <a:fillRect/>
          </a:stretch>
        </p:blipFill>
        <p:spPr>
          <a:xfrm>
            <a:off x="4716016" y="5013176"/>
            <a:ext cx="3086621" cy="921346"/>
          </a:xfrm>
        </p:spPr>
      </p:pic>
      <p:sp>
        <p:nvSpPr>
          <p:cNvPr id="24580" name="Rectangle 4"/>
          <p:cNvSpPr>
            <a:spLocks noChangeArrowheads="1"/>
          </p:cNvSpPr>
          <p:nvPr/>
        </p:nvSpPr>
        <p:spPr bwMode="auto">
          <a:xfrm>
            <a:off x="1259632" y="1556791"/>
            <a:ext cx="5598368" cy="1477328"/>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The model is based on the UN's 17 Sustainable Development Goals (SDGs), 13 of which are relevant to local government. 49 indicators are taken into account to determine the city's sustainable development index, which shows the level of sustainable development of the territory.</a:t>
            </a:r>
            <a:endParaRPr lang="lv-LV" dirty="0"/>
          </a:p>
        </p:txBody>
      </p:sp>
      <p:sp>
        <p:nvSpPr>
          <p:cNvPr id="24581" name="Rectangle 5"/>
          <p:cNvSpPr>
            <a:spLocks noChangeArrowheads="1"/>
          </p:cNvSpPr>
          <p:nvPr/>
        </p:nvSpPr>
        <p:spPr bwMode="auto">
          <a:xfrm>
            <a:off x="2339752" y="3140967"/>
            <a:ext cx="4518248" cy="923330"/>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The model is applicable to any territory - urban and rural, county and region - in Latvia and the EU.</a:t>
            </a:r>
            <a:endParaRPr lang="lv-LV" dirty="0">
              <a:latin typeface="Times New Roman" pitchFamily="18" charset="0"/>
              <a:cs typeface="Times New Roman" pitchFamily="18" charset="0"/>
            </a:endParaRPr>
          </a:p>
        </p:txBody>
      </p:sp>
      <p:pic>
        <p:nvPicPr>
          <p:cNvPr id="24582" name="Picture 6" descr="https://www.valmierasnovads.lv/content/uploads/2021/11/Valmiera-centrs-aero-skats-1024x576.jpg"/>
          <p:cNvPicPr>
            <a:picLocks noChangeAspect="1" noChangeArrowheads="1"/>
          </p:cNvPicPr>
          <p:nvPr/>
        </p:nvPicPr>
        <p:blipFill>
          <a:blip r:embed="rId3" cstate="print"/>
          <a:srcRect/>
          <a:stretch>
            <a:fillRect/>
          </a:stretch>
        </p:blipFill>
        <p:spPr bwMode="auto">
          <a:xfrm>
            <a:off x="1763688" y="4509120"/>
            <a:ext cx="2628900" cy="14779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defRPr/>
            </a:pPr>
            <a:r>
              <a:rPr lang="lv-LV" dirty="0" smtClean="0"/>
              <a:t/>
            </a:r>
            <a:br>
              <a:rPr lang="lv-LV" dirty="0" smtClean="0"/>
            </a:br>
            <a:r>
              <a:rPr lang="en-US" sz="3100" dirty="0" err="1" smtClean="0">
                <a:latin typeface="Times New Roman" pitchFamily="18" charset="0"/>
                <a:cs typeface="Times New Roman" pitchFamily="18" charset="0"/>
              </a:rPr>
              <a:t>Valmiera's</a:t>
            </a:r>
            <a:r>
              <a:rPr lang="en-US" sz="31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slogan</a:t>
            </a:r>
            <a:r>
              <a:rPr lang="lv-LV" sz="3100" dirty="0" smtClean="0">
                <a:latin typeface="Times New Roman" pitchFamily="18" charset="0"/>
                <a:cs typeface="Times New Roman" pitchFamily="18" charset="0"/>
              </a:rPr>
              <a:t>/</a:t>
            </a:r>
            <a:r>
              <a:rPr lang="lv-LV" sz="3100" dirty="0" err="1" smtClean="0">
                <a:latin typeface="Times New Roman" pitchFamily="18" charset="0"/>
                <a:cs typeface="Times New Roman" pitchFamily="18" charset="0"/>
              </a:rPr>
              <a:t>motto</a:t>
            </a:r>
            <a:r>
              <a:rPr lang="en-US" sz="31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 Living green! (Evergreen city!)</a:t>
            </a:r>
            <a:endParaRPr lang="lv-LV" sz="3100" dirty="0"/>
          </a:p>
        </p:txBody>
      </p:sp>
      <p:pic>
        <p:nvPicPr>
          <p:cNvPr id="23555" name="Content Placeholder 3" descr="https://www.valmierasnovads.lv/content/uploads/2021/02/Valmiera_wordmark_RGB_tumss3.jpg"/>
          <p:cNvPicPr>
            <a:picLocks noGrp="1"/>
          </p:cNvPicPr>
          <p:nvPr>
            <p:ph idx="1"/>
          </p:nvPr>
        </p:nvPicPr>
        <p:blipFill>
          <a:blip r:embed="rId2" cstate="print"/>
          <a:srcRect/>
          <a:stretch>
            <a:fillRect/>
          </a:stretch>
        </p:blipFill>
        <p:spPr>
          <a:xfrm>
            <a:off x="5940152" y="1484784"/>
            <a:ext cx="2998986" cy="936104"/>
          </a:xfrm>
        </p:spPr>
      </p:pic>
      <p:pic>
        <p:nvPicPr>
          <p:cNvPr id="23556" name="Picture 4" descr="https://www.valmierasnovads.lv/content/uploads/2021/02/Valmiera_symbol_RGB9.jpg"/>
          <p:cNvPicPr>
            <a:picLocks noChangeAspect="1" noChangeArrowheads="1"/>
          </p:cNvPicPr>
          <p:nvPr/>
        </p:nvPicPr>
        <p:blipFill>
          <a:blip r:embed="rId3" cstate="print"/>
          <a:srcRect/>
          <a:stretch>
            <a:fillRect/>
          </a:stretch>
        </p:blipFill>
        <p:spPr bwMode="auto">
          <a:xfrm>
            <a:off x="5508104" y="4653136"/>
            <a:ext cx="1455738" cy="1714500"/>
          </a:xfrm>
          <a:prstGeom prst="rect">
            <a:avLst/>
          </a:prstGeom>
          <a:noFill/>
          <a:ln w="9525">
            <a:noFill/>
            <a:miter lim="800000"/>
            <a:headEnd/>
            <a:tailEnd/>
          </a:ln>
        </p:spPr>
      </p:pic>
      <p:pic>
        <p:nvPicPr>
          <p:cNvPr id="23557" name="Picture 5" descr="https://www.valmierasnovads.lv/content/uploads/2021/02/Valmiera_Zimogs_RGB_tumss4.jpg"/>
          <p:cNvPicPr>
            <a:picLocks noChangeAspect="1" noChangeArrowheads="1"/>
          </p:cNvPicPr>
          <p:nvPr/>
        </p:nvPicPr>
        <p:blipFill>
          <a:blip r:embed="rId4" cstate="print"/>
          <a:srcRect/>
          <a:stretch>
            <a:fillRect/>
          </a:stretch>
        </p:blipFill>
        <p:spPr bwMode="auto">
          <a:xfrm>
            <a:off x="2987824" y="4221088"/>
            <a:ext cx="1730375" cy="1730375"/>
          </a:xfrm>
          <a:prstGeom prst="rect">
            <a:avLst/>
          </a:prstGeom>
          <a:noFill/>
          <a:ln w="9525">
            <a:noFill/>
            <a:miter lim="800000"/>
            <a:headEnd/>
            <a:tailEnd/>
          </a:ln>
        </p:spPr>
      </p:pic>
      <p:sp>
        <p:nvSpPr>
          <p:cNvPr id="23558" name="Rectangle 6"/>
          <p:cNvSpPr>
            <a:spLocks noChangeArrowheads="1"/>
          </p:cNvSpPr>
          <p:nvPr/>
        </p:nvSpPr>
        <p:spPr bwMode="auto">
          <a:xfrm>
            <a:off x="1331913" y="2133600"/>
            <a:ext cx="3816350" cy="2031325"/>
          </a:xfrm>
          <a:prstGeom prst="rect">
            <a:avLst/>
          </a:prstGeom>
          <a:noFill/>
          <a:ln w="9525">
            <a:noFill/>
            <a:miter lim="800000"/>
            <a:headEnd/>
            <a:tailEnd/>
          </a:ln>
        </p:spPr>
        <p:txBody>
          <a:bodyPr>
            <a:spAutoFit/>
          </a:bodyPr>
          <a:lstStyle/>
          <a:p>
            <a:pPr>
              <a:buFont typeface="Arial" pitchFamily="34" charset="0"/>
              <a:buChar char="•"/>
            </a:pPr>
            <a:r>
              <a:rPr lang="en-US" dirty="0" smtClean="0">
                <a:latin typeface="Times New Roman" pitchFamily="18" charset="0"/>
                <a:cs typeface="Times New Roman" pitchFamily="18" charset="0"/>
              </a:rPr>
              <a:t>We live green because we strive for growth and development</a:t>
            </a:r>
            <a:endParaRPr lang="lv-LV"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We live green because we are proud of and celebrate our achievements</a:t>
            </a:r>
            <a:endParaRPr lang="lv-LV"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We live green because we are responsible for and proud of the environment</a:t>
            </a:r>
            <a:endParaRPr lang="lv-LV" dirty="0">
              <a:latin typeface="Times New Roman" pitchFamily="18" charset="0"/>
              <a:cs typeface="Times New Roman" pitchFamily="18" charset="0"/>
            </a:endParaRPr>
          </a:p>
        </p:txBody>
      </p:sp>
      <p:pic>
        <p:nvPicPr>
          <p:cNvPr id="23559" name="Picture 7" descr="https://www.valmierasnovads.lv/content/uploads/2021/02/Valmieras-gerbonis-png-901x1024.png"/>
          <p:cNvPicPr>
            <a:picLocks noChangeAspect="1" noChangeArrowheads="1"/>
          </p:cNvPicPr>
          <p:nvPr/>
        </p:nvPicPr>
        <p:blipFill>
          <a:blip r:embed="rId5" cstate="print"/>
          <a:srcRect/>
          <a:stretch>
            <a:fillRect/>
          </a:stretch>
        </p:blipFill>
        <p:spPr bwMode="auto">
          <a:xfrm>
            <a:off x="6516216" y="2636912"/>
            <a:ext cx="1525588" cy="17335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smtClean="0"/>
              <a:t>Valmiera </a:t>
            </a:r>
            <a:r>
              <a:rPr lang="lv-LV" dirty="0" err="1" smtClean="0"/>
              <a:t>and</a:t>
            </a:r>
            <a:r>
              <a:rPr lang="lv-LV" dirty="0" smtClean="0"/>
              <a:t> </a:t>
            </a:r>
            <a:r>
              <a:rPr lang="lv-LV" dirty="0" err="1" smtClean="0"/>
              <a:t>sustainable</a:t>
            </a:r>
            <a:r>
              <a:rPr lang="lv-LV" dirty="0" smtClean="0"/>
              <a:t> </a:t>
            </a:r>
            <a:r>
              <a:rPr lang="lv-LV" dirty="0" err="1" smtClean="0"/>
              <a:t>development</a:t>
            </a:r>
            <a:endParaRPr lang="lv-LV" dirty="0"/>
          </a:p>
        </p:txBody>
      </p:sp>
      <p:pic>
        <p:nvPicPr>
          <p:cNvPr id="4" name="Picture 4" descr="https://www.valmierasnovads.lv/content/uploads/2021/02/Valmiera_symbol_RGB9.jpg"/>
          <p:cNvPicPr>
            <a:picLocks noChangeAspect="1" noChangeArrowheads="1"/>
          </p:cNvPicPr>
          <p:nvPr/>
        </p:nvPicPr>
        <p:blipFill>
          <a:blip r:embed="rId2" cstate="print"/>
          <a:srcRect/>
          <a:stretch>
            <a:fillRect/>
          </a:stretch>
        </p:blipFill>
        <p:spPr bwMode="auto">
          <a:xfrm>
            <a:off x="7524328" y="908720"/>
            <a:ext cx="1167705" cy="1375269"/>
          </a:xfrm>
          <a:prstGeom prst="rect">
            <a:avLst/>
          </a:prstGeom>
          <a:noFill/>
          <a:ln w="9525">
            <a:noFill/>
            <a:miter lim="800000"/>
            <a:headEnd/>
            <a:tailEnd/>
          </a:ln>
        </p:spPr>
      </p:pic>
      <p:pic>
        <p:nvPicPr>
          <p:cNvPr id="5" name="Picture 3" descr="https://www.valmierasnovads.lv/content/uploads/2021/02/Valmiera_wordmark_RGB_tumss3.jpg"/>
          <p:cNvPicPr>
            <a:picLocks noGrp="1" noChangeAspect="1" noChangeArrowheads="1"/>
          </p:cNvPicPr>
          <p:nvPr>
            <p:ph idx="1"/>
          </p:nvPr>
        </p:nvPicPr>
        <p:blipFill>
          <a:blip r:embed="rId3" cstate="print"/>
          <a:srcRect/>
          <a:stretch>
            <a:fillRect/>
          </a:stretch>
        </p:blipFill>
        <p:spPr bwMode="auto">
          <a:xfrm>
            <a:off x="4139952" y="5517232"/>
            <a:ext cx="2103120" cy="802178"/>
          </a:xfrm>
          <a:prstGeom prst="rect">
            <a:avLst/>
          </a:prstGeom>
          <a:noFill/>
          <a:ln w="9525">
            <a:noFill/>
            <a:miter lim="800000"/>
            <a:headEnd/>
            <a:tailEnd/>
          </a:ln>
        </p:spPr>
      </p:pic>
      <p:sp>
        <p:nvSpPr>
          <p:cNvPr id="6" name="Rectangle 5"/>
          <p:cNvSpPr/>
          <p:nvPr/>
        </p:nvSpPr>
        <p:spPr>
          <a:xfrm>
            <a:off x="1331640" y="1772817"/>
            <a:ext cx="6336704" cy="3139321"/>
          </a:xfrm>
          <a:prstGeom prst="rect">
            <a:avLst/>
          </a:prstGeom>
        </p:spPr>
        <p:txBody>
          <a:bodyPr wrap="square">
            <a:spAutoFit/>
          </a:bodyPr>
          <a:lstStyle/>
          <a:p>
            <a:r>
              <a:rPr lang="en-US" dirty="0" smtClean="0">
                <a:latin typeface="Times New Roman" pitchFamily="18" charset="0"/>
                <a:cs typeface="Times New Roman" pitchFamily="18" charset="0"/>
              </a:rPr>
              <a:t>Sustainability</a:t>
            </a:r>
          </a:p>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municipali</a:t>
            </a:r>
            <a:r>
              <a:rPr lang="lv-LV" dirty="0" err="1" smtClean="0">
                <a:latin typeface="Times New Roman" pitchFamily="18" charset="0"/>
                <a:cs typeface="Times New Roman" pitchFamily="18" charset="0"/>
              </a:rPr>
              <a:t>ty</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Valmiera</a:t>
            </a:r>
            <a:r>
              <a:rPr lang="en-US" dirty="0" smtClean="0">
                <a:latin typeface="Times New Roman" pitchFamily="18" charset="0"/>
                <a:cs typeface="Times New Roman" pitchFamily="18" charset="0"/>
              </a:rPr>
              <a:t> County plan</a:t>
            </a:r>
            <a:r>
              <a:rPr lang="lv-LV"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and implement</a:t>
            </a:r>
            <a:r>
              <a:rPr lang="lv-LV"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sustainable development in the county</a:t>
            </a:r>
            <a:r>
              <a:rPr lang="lv-LV" dirty="0" smtClean="0">
                <a:latin typeface="Times New Roman" pitchFamily="18" charset="0"/>
                <a:cs typeface="Times New Roman" pitchFamily="18" charset="0"/>
              </a:rPr>
              <a:t>/</a:t>
            </a:r>
            <a:r>
              <a:rPr lang="lv-LV" dirty="0" err="1" smtClean="0">
                <a:latin typeface="Times New Roman" pitchFamily="18" charset="0"/>
                <a:cs typeface="Times New Roman" pitchFamily="18" charset="0"/>
              </a:rPr>
              <a:t>town</a:t>
            </a:r>
            <a:r>
              <a:rPr lang="en-US" dirty="0" smtClean="0">
                <a:latin typeface="Times New Roman" pitchFamily="18" charset="0"/>
                <a:cs typeface="Times New Roman" pitchFamily="18" charset="0"/>
              </a:rPr>
              <a:t>. The aim is to reduce the direct and indirect negative impacts of our actions and to promote positive change in areas where we have competence and influence.</a:t>
            </a:r>
          </a:p>
          <a:p>
            <a:r>
              <a:rPr lang="en-US" dirty="0" smtClean="0">
                <a:latin typeface="Times New Roman" pitchFamily="18" charset="0"/>
                <a:cs typeface="Times New Roman" pitchFamily="18" charset="0"/>
              </a:rPr>
              <a:t>It is important that the inhabitants of </a:t>
            </a:r>
            <a:r>
              <a:rPr lang="en-US" dirty="0" err="1" smtClean="0">
                <a:latin typeface="Times New Roman" pitchFamily="18" charset="0"/>
                <a:cs typeface="Times New Roman" pitchFamily="18" charset="0"/>
              </a:rPr>
              <a:t>Valmiera</a:t>
            </a:r>
            <a:r>
              <a:rPr lang="en-US" dirty="0" smtClean="0">
                <a:latin typeface="Times New Roman" pitchFamily="18" charset="0"/>
                <a:cs typeface="Times New Roman" pitchFamily="18" charset="0"/>
              </a:rPr>
              <a:t> municipality live, work, study and recreate in a municipality that responsibly implements concrete sustainable development actions that have a positive impact on the quality of life locally, nationally and globally today and in the future.</a:t>
            </a:r>
            <a:endParaRPr lang="lv-LV"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defRPr/>
            </a:pPr>
            <a:r>
              <a:rPr lang="pt-BR" dirty="0" smtClean="0"/>
              <a:t/>
            </a:r>
            <a:br>
              <a:rPr lang="pt-BR" dirty="0" smtClean="0"/>
            </a:br>
            <a:r>
              <a:rPr lang="pt-BR" dirty="0" smtClean="0"/>
              <a:t> </a:t>
            </a:r>
            <a:r>
              <a:rPr lang="pt-BR" sz="3100" dirty="0" smtClean="0">
                <a:latin typeface="Times New Roman" pitchFamily="18" charset="0"/>
                <a:cs typeface="Times New Roman" pitchFamily="18" charset="0"/>
              </a:rPr>
              <a:t>Valmiera district planning documents</a:t>
            </a:r>
            <a:endParaRPr lang="lv-LV" sz="3100" dirty="0">
              <a:latin typeface="Times New Roman" pitchFamily="18" charset="0"/>
              <a:cs typeface="Times New Roman" pitchFamily="18" charset="0"/>
            </a:endParaRPr>
          </a:p>
        </p:txBody>
      </p:sp>
      <p:pic>
        <p:nvPicPr>
          <p:cNvPr id="12291" name="Content Placeholder 3" descr="https://www.valmierasnovads.lv/content/uploads/2021/12/noslegusies-publ-apspriesana-1-redakcija-1024x726.jpg"/>
          <p:cNvPicPr>
            <a:picLocks noGrp="1"/>
          </p:cNvPicPr>
          <p:nvPr>
            <p:ph idx="1"/>
          </p:nvPr>
        </p:nvPicPr>
        <p:blipFill>
          <a:blip r:embed="rId2" cstate="print"/>
          <a:srcRect/>
          <a:stretch>
            <a:fillRect/>
          </a:stretch>
        </p:blipFill>
        <p:spPr>
          <a:xfrm>
            <a:off x="5076056" y="4509120"/>
            <a:ext cx="2832869" cy="1800200"/>
          </a:xfrm>
        </p:spPr>
      </p:pic>
      <p:sp>
        <p:nvSpPr>
          <p:cNvPr id="12292" name="Rectangle 5"/>
          <p:cNvSpPr>
            <a:spLocks noChangeArrowheads="1"/>
          </p:cNvSpPr>
          <p:nvPr/>
        </p:nvSpPr>
        <p:spPr bwMode="auto">
          <a:xfrm>
            <a:off x="1187624" y="1720850"/>
            <a:ext cx="6624736" cy="2031325"/>
          </a:xfrm>
          <a:prstGeom prst="rect">
            <a:avLst/>
          </a:prstGeom>
          <a:noFill/>
          <a:ln w="9525">
            <a:noFill/>
            <a:miter lim="800000"/>
            <a:headEnd/>
            <a:tailEnd/>
          </a:ln>
        </p:spPr>
        <p:txBody>
          <a:bodyPr wrap="square">
            <a:spAutoFit/>
          </a:bodyPr>
          <a:lstStyle/>
          <a:p>
            <a:r>
              <a:rPr lang="en-US" dirty="0" smtClean="0">
                <a:latin typeface="Times New Roman" pitchFamily="18" charset="0"/>
                <a:ea typeface="Kozuka Mincho Pro B" pitchFamily="18" charset="-128"/>
                <a:cs typeface="Times New Roman" pitchFamily="18" charset="0"/>
              </a:rPr>
              <a:t>Citizens' participation in the development of </a:t>
            </a:r>
            <a:r>
              <a:rPr lang="en-US" dirty="0" err="1" smtClean="0">
                <a:latin typeface="Times New Roman" pitchFamily="18" charset="0"/>
                <a:ea typeface="Kozuka Mincho Pro B" pitchFamily="18" charset="-128"/>
                <a:cs typeface="Times New Roman" pitchFamily="18" charset="0"/>
              </a:rPr>
              <a:t>Valmiera's</a:t>
            </a:r>
            <a:r>
              <a:rPr lang="en-US" dirty="0" smtClean="0">
                <a:latin typeface="Times New Roman" pitchFamily="18" charset="0"/>
                <a:ea typeface="Kozuka Mincho Pro B" pitchFamily="18" charset="-128"/>
                <a:cs typeface="Times New Roman" pitchFamily="18" charset="0"/>
              </a:rPr>
              <a:t> development documents is very important, as the sustainable development strategy sets out the long-term development vision (vision), strategic goals, development priorities and </a:t>
            </a:r>
            <a:r>
              <a:rPr lang="en-US" dirty="0" err="1" smtClean="0">
                <a:latin typeface="Times New Roman" pitchFamily="18" charset="0"/>
                <a:ea typeface="Kozuka Mincho Pro B" pitchFamily="18" charset="-128"/>
                <a:cs typeface="Times New Roman" pitchFamily="18" charset="0"/>
              </a:rPr>
              <a:t>specialisation</a:t>
            </a:r>
            <a:r>
              <a:rPr lang="en-US" dirty="0" smtClean="0">
                <a:latin typeface="Times New Roman" pitchFamily="18" charset="0"/>
                <a:ea typeface="Kozuka Mincho Pro B" pitchFamily="18" charset="-128"/>
                <a:cs typeface="Times New Roman" pitchFamily="18" charset="0"/>
              </a:rPr>
              <a:t>, as well as the spatial development perspective in written and graphic form. The development </a:t>
            </a:r>
            <a:r>
              <a:rPr lang="en-US" dirty="0" err="1" smtClean="0">
                <a:latin typeface="Times New Roman" pitchFamily="18" charset="0"/>
                <a:ea typeface="Kozuka Mincho Pro B" pitchFamily="18" charset="-128"/>
                <a:cs typeface="Times New Roman" pitchFamily="18" charset="0"/>
              </a:rPr>
              <a:t>programme</a:t>
            </a:r>
            <a:r>
              <a:rPr lang="en-US" dirty="0" smtClean="0">
                <a:latin typeface="Times New Roman" pitchFamily="18" charset="0"/>
                <a:ea typeface="Kozuka Mincho Pro B" pitchFamily="18" charset="-128"/>
                <a:cs typeface="Times New Roman" pitchFamily="18" charset="0"/>
              </a:rPr>
              <a:t>, in turn, sets out the medium-term priorities and a set of measures to implement the development strategy.</a:t>
            </a:r>
            <a:endParaRPr lang="lv-LV" dirty="0">
              <a:latin typeface="Times New Roman" pitchFamily="18" charset="0"/>
              <a:ea typeface="Kozuka Mincho Pro B" pitchFamily="18" charset="-128"/>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r>
              <a:rPr lang="en-US" sz="2800" dirty="0" smtClean="0">
                <a:latin typeface="Times New Roman" pitchFamily="18" charset="0"/>
                <a:cs typeface="Times New Roman" pitchFamily="18" charset="0"/>
              </a:rPr>
              <a:t>As of early 2021 - Since 2009 - 84 apartment buildings fully renovated (ERDF) - By 2009 - 10 buildings fully renovated (other funding) - → 94 out of 167 buildings = 56% of </a:t>
            </a:r>
            <a:r>
              <a:rPr lang="en-US" sz="2800" dirty="0" err="1" smtClean="0">
                <a:latin typeface="Times New Roman" pitchFamily="18" charset="0"/>
                <a:cs typeface="Times New Roman" pitchFamily="18" charset="0"/>
              </a:rPr>
              <a:t>Valmiera's</a:t>
            </a:r>
            <a:r>
              <a:rPr lang="en-US" sz="2800" dirty="0" smtClean="0">
                <a:latin typeface="Times New Roman" pitchFamily="18" charset="0"/>
                <a:cs typeface="Times New Roman" pitchFamily="18" charset="0"/>
              </a:rPr>
              <a:t> buildings fully renovated + some measures taken</a:t>
            </a:r>
            <a:endParaRPr lang="lv-LV" sz="2800" dirty="0"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defRPr/>
            </a:pPr>
            <a:r>
              <a:rPr lang="en-US" sz="2800" dirty="0" err="1" smtClean="0">
                <a:latin typeface="Times New Roman" pitchFamily="18" charset="0"/>
                <a:cs typeface="Times New Roman" pitchFamily="18" charset="0"/>
              </a:rPr>
              <a:t>Valmiera</a:t>
            </a:r>
            <a:r>
              <a:rPr lang="en-US" sz="2800" dirty="0" smtClean="0">
                <a:latin typeface="Times New Roman" pitchFamily="18" charset="0"/>
                <a:cs typeface="Times New Roman" pitchFamily="18" charset="0"/>
              </a:rPr>
              <a:t> - one of the Latvian leaders in renovation of apartment buildings</a:t>
            </a:r>
            <a:endParaRPr lang="lv-LV" sz="2800" dirty="0">
              <a:latin typeface="Times New Roman" pitchFamily="18" charset="0"/>
              <a:cs typeface="Times New Roman" pitchFamily="18" charset="0"/>
            </a:endParaRPr>
          </a:p>
        </p:txBody>
      </p:sp>
      <p:pic>
        <p:nvPicPr>
          <p:cNvPr id="4" name="Picture 3" descr="https://cdntest.db.lv/lvold/735/2019/articles/2018/06/476328__5b28d81c37290.jpg"/>
          <p:cNvPicPr/>
          <p:nvPr/>
        </p:nvPicPr>
        <p:blipFill>
          <a:blip r:embed="rId2" cstate="print"/>
          <a:srcRect/>
          <a:stretch>
            <a:fillRect/>
          </a:stretch>
        </p:blipFill>
        <p:spPr bwMode="auto">
          <a:xfrm>
            <a:off x="4139952" y="3933056"/>
            <a:ext cx="3652837" cy="2435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defRPr/>
            </a:pPr>
            <a:r>
              <a:rPr lang="lv-LV" sz="3100" dirty="0" smtClean="0">
                <a:latin typeface="Times New Roman" pitchFamily="18" charset="0"/>
                <a:cs typeface="Times New Roman" pitchFamily="18" charset="0"/>
              </a:rPr>
              <a:t/>
            </a:r>
            <a:br>
              <a:rPr lang="lv-LV" sz="3100" dirty="0" smtClean="0">
                <a:latin typeface="Times New Roman" pitchFamily="18" charset="0"/>
                <a:cs typeface="Times New Roman" pitchFamily="18" charset="0"/>
              </a:rPr>
            </a:br>
            <a:r>
              <a:rPr lang="lv-LV" sz="3100" dirty="0" smtClean="0">
                <a:latin typeface="Times New Roman" pitchFamily="18" charset="0"/>
                <a:cs typeface="Times New Roman" pitchFamily="18" charset="0"/>
              </a:rPr>
              <a:t/>
            </a:r>
            <a:br>
              <a:rPr lang="lv-LV" sz="3100" dirty="0" smtClean="0">
                <a:latin typeface="Times New Roman" pitchFamily="18" charset="0"/>
                <a:cs typeface="Times New Roman" pitchFamily="18" charset="0"/>
              </a:rPr>
            </a:br>
            <a:r>
              <a:rPr lang="en-US" sz="3100" dirty="0" err="1" smtClean="0">
                <a:latin typeface="Times New Roman" pitchFamily="18" charset="0"/>
                <a:cs typeface="Times New Roman" pitchFamily="18" charset="0"/>
              </a:rPr>
              <a:t>Kokmuiža</a:t>
            </a:r>
            <a:r>
              <a:rPr lang="en-US" sz="31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Castle</a:t>
            </a:r>
            <a:r>
              <a:rPr lang="lv-LV" sz="3100" dirty="0" smtClean="0">
                <a:latin typeface="Times New Roman" pitchFamily="18" charset="0"/>
                <a:cs typeface="Times New Roman" pitchFamily="18" charset="0"/>
              </a:rPr>
              <a:t> (MANOR)</a:t>
            </a:r>
            <a:r>
              <a:rPr lang="en-US" sz="31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renovated in competition for sustainable construction, architecture and design</a:t>
            </a:r>
            <a:r>
              <a:rPr lang="lv-LV" dirty="0" smtClean="0"/>
              <a:t/>
            </a:r>
            <a:br>
              <a:rPr lang="lv-LV" dirty="0" smtClean="0"/>
            </a:br>
            <a:endParaRPr lang="lv-LV" dirty="0"/>
          </a:p>
        </p:txBody>
      </p:sp>
      <p:pic>
        <p:nvPicPr>
          <p:cNvPr id="14339" name="Content Placeholder 3" descr="https://www.valmierasnovads.lv/content/uploads/2021/09/Kokmuizas-pils-2021-septembris-1024x683.jpg"/>
          <p:cNvPicPr>
            <a:picLocks noGrp="1"/>
          </p:cNvPicPr>
          <p:nvPr>
            <p:ph idx="1"/>
          </p:nvPr>
        </p:nvPicPr>
        <p:blipFill>
          <a:blip r:embed="rId2" cstate="print"/>
          <a:srcRect/>
          <a:stretch>
            <a:fillRect/>
          </a:stretch>
        </p:blipFill>
        <p:spPr>
          <a:xfrm>
            <a:off x="4356100" y="3716338"/>
            <a:ext cx="3600450" cy="2403475"/>
          </a:xfrm>
        </p:spPr>
      </p:pic>
      <p:sp>
        <p:nvSpPr>
          <p:cNvPr id="7" name="Rectangle 6"/>
          <p:cNvSpPr/>
          <p:nvPr/>
        </p:nvSpPr>
        <p:spPr>
          <a:xfrm>
            <a:off x="1835696" y="2060848"/>
            <a:ext cx="5022304" cy="1477328"/>
          </a:xfrm>
          <a:prstGeom prst="rect">
            <a:avLst/>
          </a:prstGeom>
        </p:spPr>
        <p:txBody>
          <a:bodyPr wrap="square">
            <a:spAutoFit/>
          </a:bodyPr>
          <a:lstStyle/>
          <a:p>
            <a:r>
              <a:rPr lang="en-US" dirty="0" smtClean="0"/>
              <a:t>In the nomination "Most Sustainable Building 2021 in Latvia", the renovated </a:t>
            </a:r>
            <a:r>
              <a:rPr lang="en-US" dirty="0" err="1" smtClean="0"/>
              <a:t>Kokmuižas</a:t>
            </a:r>
            <a:r>
              <a:rPr lang="en-US" dirty="0" smtClean="0"/>
              <a:t> Castle</a:t>
            </a:r>
            <a:r>
              <a:rPr lang="lv-LV" dirty="0" smtClean="0"/>
              <a:t> (</a:t>
            </a:r>
            <a:r>
              <a:rPr lang="lv-LV" dirty="0" err="1" smtClean="0"/>
              <a:t>Manor</a:t>
            </a:r>
            <a:r>
              <a:rPr lang="lv-LV" dirty="0" smtClean="0"/>
              <a:t>)</a:t>
            </a:r>
            <a:r>
              <a:rPr lang="en-US" dirty="0" smtClean="0"/>
              <a:t>, where the </a:t>
            </a:r>
            <a:r>
              <a:rPr lang="en-US" dirty="0" err="1" smtClean="0"/>
              <a:t>Kocēni</a:t>
            </a:r>
            <a:r>
              <a:rPr lang="en-US" dirty="0" smtClean="0"/>
              <a:t> Primary School operates on a daily basis, received recognition.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r>
              <a:rPr lang="lv-LV" b="1" dirty="0" err="1" smtClean="0">
                <a:latin typeface="Times New Roman" pitchFamily="18" charset="0"/>
                <a:cs typeface="Times New Roman" pitchFamily="18" charset="0"/>
              </a:rPr>
              <a:t>Hybrid</a:t>
            </a:r>
            <a:r>
              <a:rPr lang="lv-LV" b="1" dirty="0" smtClean="0">
                <a:latin typeface="Times New Roman" pitchFamily="18" charset="0"/>
                <a:cs typeface="Times New Roman" pitchFamily="18" charset="0"/>
              </a:rPr>
              <a:t> </a:t>
            </a:r>
            <a:r>
              <a:rPr lang="lv-LV" b="1" dirty="0" err="1" smtClean="0">
                <a:latin typeface="Times New Roman" pitchFamily="18" charset="0"/>
                <a:cs typeface="Times New Roman" pitchFamily="18" charset="0"/>
              </a:rPr>
              <a:t>buses</a:t>
            </a:r>
            <a:r>
              <a:rPr lang="lv-LV" b="1" dirty="0" smtClean="0">
                <a:latin typeface="Times New Roman" pitchFamily="18" charset="0"/>
                <a:cs typeface="Times New Roman" pitchFamily="18" charset="0"/>
              </a:rPr>
              <a:t> </a:t>
            </a:r>
            <a:r>
              <a:rPr lang="lv-LV" b="1" dirty="0" err="1" smtClean="0">
                <a:latin typeface="Times New Roman" pitchFamily="18" charset="0"/>
                <a:cs typeface="Times New Roman" pitchFamily="18" charset="0"/>
              </a:rPr>
              <a:t>open</a:t>
            </a:r>
            <a:r>
              <a:rPr lang="lv-LV" b="1" dirty="0" smtClean="0">
                <a:latin typeface="Times New Roman" pitchFamily="18" charset="0"/>
                <a:cs typeface="Times New Roman" pitchFamily="18" charset="0"/>
              </a:rPr>
              <a:t> </a:t>
            </a:r>
            <a:r>
              <a:rPr lang="lv-LV" b="1" dirty="0" err="1" smtClean="0">
                <a:latin typeface="Times New Roman" pitchFamily="18" charset="0"/>
                <a:cs typeface="Times New Roman" pitchFamily="18" charset="0"/>
              </a:rPr>
              <a:t>in</a:t>
            </a:r>
            <a:r>
              <a:rPr lang="lv-LV" b="1" dirty="0" smtClean="0">
                <a:latin typeface="Times New Roman" pitchFamily="18" charset="0"/>
                <a:cs typeface="Times New Roman" pitchFamily="18" charset="0"/>
              </a:rPr>
              <a:t> Valmiera</a:t>
            </a:r>
            <a:endParaRPr lang="lv-LV" dirty="0" smtClean="0"/>
          </a:p>
        </p:txBody>
      </p:sp>
      <p:sp>
        <p:nvSpPr>
          <p:cNvPr id="3" name="Title 2"/>
          <p:cNvSpPr>
            <a:spLocks noGrp="1"/>
          </p:cNvSpPr>
          <p:nvPr>
            <p:ph type="title"/>
          </p:nvPr>
        </p:nvSpPr>
        <p:spPr/>
        <p:txBody>
          <a:bodyPr>
            <a:normAutofit/>
          </a:bodyPr>
          <a:lstStyle/>
          <a:p>
            <a:pPr algn="ctr">
              <a:defRPr/>
            </a:pPr>
            <a:r>
              <a:rPr lang="lv-LV" sz="2800" dirty="0" err="1" smtClean="0">
                <a:latin typeface="Times New Roman" pitchFamily="18" charset="0"/>
                <a:cs typeface="Times New Roman" pitchFamily="18" charset="0"/>
              </a:rPr>
              <a:t>Sustainable</a:t>
            </a:r>
            <a:r>
              <a:rPr lang="lv-LV" sz="2800" dirty="0" smtClean="0">
                <a:latin typeface="Times New Roman" pitchFamily="18" charset="0"/>
                <a:cs typeface="Times New Roman" pitchFamily="18" charset="0"/>
              </a:rPr>
              <a:t> </a:t>
            </a:r>
            <a:r>
              <a:rPr lang="lv-LV" sz="2800" dirty="0" err="1" smtClean="0">
                <a:latin typeface="Times New Roman" pitchFamily="18" charset="0"/>
                <a:cs typeface="Times New Roman" pitchFamily="18" charset="0"/>
              </a:rPr>
              <a:t>public</a:t>
            </a:r>
            <a:r>
              <a:rPr lang="lv-LV" sz="2800" dirty="0" smtClean="0">
                <a:latin typeface="Times New Roman" pitchFamily="18" charset="0"/>
                <a:cs typeface="Times New Roman" pitchFamily="18" charset="0"/>
              </a:rPr>
              <a:t> transport</a:t>
            </a:r>
            <a:endParaRPr lang="lv-LV" sz="2800" dirty="0">
              <a:latin typeface="Times New Roman" pitchFamily="18" charset="0"/>
              <a:cs typeface="Times New Roman" pitchFamily="18" charset="0"/>
            </a:endParaRPr>
          </a:p>
        </p:txBody>
      </p:sp>
      <p:pic>
        <p:nvPicPr>
          <p:cNvPr id="15364" name="Picture 3" descr="https://www.valmierasnovads.lv/content/uploads/2021/11/Autobuss-33-of-191-1024x683.jpg"/>
          <p:cNvPicPr>
            <a:picLocks noChangeAspect="1" noChangeArrowheads="1"/>
          </p:cNvPicPr>
          <p:nvPr/>
        </p:nvPicPr>
        <p:blipFill>
          <a:blip r:embed="rId2" cstate="print"/>
          <a:srcRect/>
          <a:stretch>
            <a:fillRect/>
          </a:stretch>
        </p:blipFill>
        <p:spPr bwMode="auto">
          <a:xfrm>
            <a:off x="6228184" y="4869160"/>
            <a:ext cx="2358242" cy="1572593"/>
          </a:xfrm>
          <a:prstGeom prst="rect">
            <a:avLst/>
          </a:prstGeom>
          <a:noFill/>
          <a:ln w="9525">
            <a:noFill/>
            <a:miter lim="800000"/>
            <a:headEnd/>
            <a:tailEnd/>
          </a:ln>
        </p:spPr>
      </p:pic>
      <p:sp>
        <p:nvSpPr>
          <p:cNvPr id="15365" name="Rectangle 4"/>
          <p:cNvSpPr>
            <a:spLocks noChangeArrowheads="1"/>
          </p:cNvSpPr>
          <p:nvPr/>
        </p:nvSpPr>
        <p:spPr bwMode="auto">
          <a:xfrm>
            <a:off x="827584" y="2060849"/>
            <a:ext cx="6192688" cy="3046988"/>
          </a:xfrm>
          <a:prstGeom prst="rect">
            <a:avLst/>
          </a:prstGeom>
          <a:noFill/>
          <a:ln w="9525">
            <a:noFill/>
            <a:miter lim="800000"/>
            <a:headEnd/>
            <a:tailEnd/>
          </a:ln>
        </p:spPr>
        <p:txBody>
          <a:bodyPr wrap="square">
            <a:spAutoFit/>
          </a:bodyPr>
          <a:lstStyle/>
          <a:p>
            <a:r>
              <a:rPr lang="en-US" sz="1600" dirty="0" smtClean="0">
                <a:latin typeface="Times New Roman" pitchFamily="18" charset="0"/>
                <a:cs typeface="Times New Roman" pitchFamily="18" charset="0"/>
              </a:rPr>
              <a:t>Significant changes in </a:t>
            </a:r>
            <a:r>
              <a:rPr lang="en-US" sz="1600" dirty="0" err="1" smtClean="0">
                <a:latin typeface="Times New Roman" pitchFamily="18" charset="0"/>
                <a:cs typeface="Times New Roman" pitchFamily="18" charset="0"/>
              </a:rPr>
              <a:t>Valmiera's</a:t>
            </a:r>
            <a:r>
              <a:rPr lang="en-US" sz="1600" dirty="0" smtClean="0">
                <a:latin typeface="Times New Roman" pitchFamily="18" charset="0"/>
                <a:cs typeface="Times New Roman" pitchFamily="18" charset="0"/>
              </a:rPr>
              <a:t> public transport system - 9 new diesel-electric hybrid buses unveiled.</a:t>
            </a:r>
          </a:p>
          <a:p>
            <a:r>
              <a:rPr lang="en-US" sz="1600" dirty="0" smtClean="0">
                <a:latin typeface="Times New Roman" pitchFamily="18" charset="0"/>
                <a:cs typeface="Times New Roman" pitchFamily="18" charset="0"/>
              </a:rPr>
              <a:t>"Hybrid buses on </a:t>
            </a:r>
            <a:r>
              <a:rPr lang="en-US" sz="1600" dirty="0" err="1" smtClean="0">
                <a:latin typeface="Times New Roman" pitchFamily="18" charset="0"/>
                <a:cs typeface="Times New Roman" pitchFamily="18" charset="0"/>
              </a:rPr>
              <a:t>Valmiera</a:t>
            </a:r>
            <a:r>
              <a:rPr lang="en-US" sz="1600" dirty="0" smtClean="0">
                <a:latin typeface="Times New Roman" pitchFamily="18" charset="0"/>
                <a:cs typeface="Times New Roman" pitchFamily="18" charset="0"/>
              </a:rPr>
              <a:t> city routes are a big step towards improving the quality of life and a sustainable investment in the city's development. Being environmentally friendly is a value and an important task for all of us. The </a:t>
            </a:r>
            <a:r>
              <a:rPr lang="en-US" sz="1600" dirty="0" err="1" smtClean="0">
                <a:latin typeface="Times New Roman" pitchFamily="18" charset="0"/>
                <a:cs typeface="Times New Roman" pitchFamily="18" charset="0"/>
              </a:rPr>
              <a:t>Gauja</a:t>
            </a:r>
            <a:r>
              <a:rPr lang="lv-LV" sz="1600" dirty="0" smtClean="0">
                <a:latin typeface="Times New Roman" pitchFamily="18" charset="0"/>
                <a:cs typeface="Times New Roman" pitchFamily="18" charset="0"/>
              </a:rPr>
              <a:t> </a:t>
            </a:r>
            <a:r>
              <a:rPr lang="lv-LV" sz="1600" dirty="0" err="1" smtClean="0">
                <a:latin typeface="Times New Roman" pitchFamily="18" charset="0"/>
                <a:cs typeface="Times New Roman" pitchFamily="18" charset="0"/>
              </a:rPr>
              <a:t>river</a:t>
            </a:r>
            <a:r>
              <a:rPr lang="en-US" sz="1600" dirty="0" smtClean="0">
                <a:latin typeface="Times New Roman" pitchFamily="18" charset="0"/>
                <a:cs typeface="Times New Roman" pitchFamily="18" charset="0"/>
              </a:rPr>
              <a:t> golden sand-</a:t>
            </a:r>
            <a:r>
              <a:rPr lang="en-US" sz="1600" dirty="0" err="1" smtClean="0">
                <a:latin typeface="Times New Roman" pitchFamily="18" charset="0"/>
                <a:cs typeface="Times New Roman" pitchFamily="18" charset="0"/>
              </a:rPr>
              <a:t>coloured</a:t>
            </a:r>
            <a:r>
              <a:rPr lang="en-US" sz="1600" dirty="0" smtClean="0">
                <a:latin typeface="Times New Roman" pitchFamily="18" charset="0"/>
                <a:cs typeface="Times New Roman" pitchFamily="18" charset="0"/>
              </a:rPr>
              <a:t> buses do not have a limited range and do not need an electric charging infrastructure. The decision to choose hybrid buses was taken after assessing the route network of </a:t>
            </a:r>
            <a:r>
              <a:rPr lang="en-US" sz="1600" dirty="0" err="1" smtClean="0">
                <a:latin typeface="Times New Roman" pitchFamily="18" charset="0"/>
                <a:cs typeface="Times New Roman" pitchFamily="18" charset="0"/>
              </a:rPr>
              <a:t>Valmiera</a:t>
            </a:r>
            <a:r>
              <a:rPr lang="en-US" sz="1600" dirty="0" smtClean="0">
                <a:latin typeface="Times New Roman" pitchFamily="18" charset="0"/>
                <a:cs typeface="Times New Roman" pitchFamily="18" charset="0"/>
              </a:rPr>
              <a:t> city, the length of the journeys, taking into account the climatic conditions, as well as the possibilities to ensure the continuous sustainability of public transport services in </a:t>
            </a:r>
            <a:r>
              <a:rPr lang="en-US" sz="1600" dirty="0" err="1" smtClean="0">
                <a:latin typeface="Times New Roman" pitchFamily="18" charset="0"/>
                <a:cs typeface="Times New Roman" pitchFamily="18" charset="0"/>
              </a:rPr>
              <a:t>Valmiera</a:t>
            </a:r>
            <a:r>
              <a:rPr lang="en-US" sz="1600" dirty="0" smtClean="0">
                <a:latin typeface="Times New Roman" pitchFamily="18" charset="0"/>
                <a:cs typeface="Times New Roman" pitchFamily="18" charset="0"/>
              </a:rPr>
              <a:t>.</a:t>
            </a:r>
          </a:p>
          <a:p>
            <a:r>
              <a:rPr lang="en-US" sz="1600" dirty="0" smtClean="0">
                <a:latin typeface="Times New Roman" pitchFamily="18" charset="0"/>
                <a:cs typeface="Times New Roman" pitchFamily="18" charset="0"/>
              </a:rPr>
              <a:t>The total purchase price of the buses is EUR 2999700.</a:t>
            </a:r>
            <a:endParaRPr lang="lv-LV" dirty="0">
              <a:latin typeface="Lucida Sans Unicode"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lv-LV" dirty="0" err="1" smtClean="0">
                <a:latin typeface="Times New Roman" pitchFamily="18" charset="0"/>
                <a:cs typeface="Times New Roman" pitchFamily="18" charset="0"/>
              </a:rPr>
              <a:t>Reduction</a:t>
            </a:r>
            <a:r>
              <a:rPr lang="lv-LV" dirty="0" smtClean="0">
                <a:latin typeface="Times New Roman" pitchFamily="18" charset="0"/>
                <a:cs typeface="Times New Roman" pitchFamily="18" charset="0"/>
              </a:rPr>
              <a:t> </a:t>
            </a:r>
            <a:r>
              <a:rPr lang="lv-LV" dirty="0" err="1" smtClean="0">
                <a:latin typeface="Times New Roman" pitchFamily="18" charset="0"/>
                <a:cs typeface="Times New Roman" pitchFamily="18" charset="0"/>
              </a:rPr>
              <a:t>of</a:t>
            </a:r>
            <a:r>
              <a:rPr lang="lv-LV" dirty="0" smtClean="0">
                <a:latin typeface="Times New Roman" pitchFamily="18" charset="0"/>
                <a:cs typeface="Times New Roman" pitchFamily="18" charset="0"/>
              </a:rPr>
              <a:t> </a:t>
            </a:r>
            <a:r>
              <a:rPr lang="lv-LV" dirty="0" err="1" smtClean="0">
                <a:latin typeface="Times New Roman" pitchFamily="18" charset="0"/>
                <a:cs typeface="Times New Roman" pitchFamily="18" charset="0"/>
              </a:rPr>
              <a:t>environmental</a:t>
            </a:r>
            <a:r>
              <a:rPr lang="lv-LV" dirty="0" smtClean="0">
                <a:latin typeface="Times New Roman" pitchFamily="18" charset="0"/>
                <a:cs typeface="Times New Roman" pitchFamily="18" charset="0"/>
              </a:rPr>
              <a:t> </a:t>
            </a:r>
            <a:r>
              <a:rPr lang="lv-LV" dirty="0" err="1" smtClean="0">
                <a:latin typeface="Times New Roman" pitchFamily="18" charset="0"/>
                <a:cs typeface="Times New Roman" pitchFamily="18" charset="0"/>
              </a:rPr>
              <a:t>impacts</a:t>
            </a:r>
            <a:r>
              <a:rPr lang="lv-LV" dirty="0" smtClean="0">
                <a:latin typeface="Times New Roman" pitchFamily="18" charset="0"/>
                <a:cs typeface="Times New Roman" pitchFamily="18" charset="0"/>
              </a:rPr>
              <a:t>:</a:t>
            </a:r>
          </a:p>
          <a:p>
            <a:r>
              <a:rPr lang="lv-LV" dirty="0" smtClean="0">
                <a:latin typeface="Times New Roman" pitchFamily="18" charset="0"/>
                <a:cs typeface="Times New Roman" pitchFamily="18" charset="0"/>
              </a:rPr>
              <a:t>CO2 </a:t>
            </a:r>
            <a:r>
              <a:rPr lang="lv-LV" dirty="0" err="1" smtClean="0">
                <a:latin typeface="Times New Roman" pitchFamily="18" charset="0"/>
                <a:cs typeface="Times New Roman" pitchFamily="18" charset="0"/>
              </a:rPr>
              <a:t>reduction</a:t>
            </a:r>
            <a:r>
              <a:rPr lang="lv-LV" dirty="0" smtClean="0">
                <a:latin typeface="Times New Roman" pitchFamily="18" charset="0"/>
                <a:cs typeface="Times New Roman" pitchFamily="18" charset="0"/>
              </a:rPr>
              <a:t> - 133 t</a:t>
            </a:r>
          </a:p>
          <a:p>
            <a:r>
              <a:rPr lang="lv-LV" dirty="0" smtClean="0">
                <a:latin typeface="Times New Roman" pitchFamily="18" charset="0"/>
                <a:cs typeface="Times New Roman" pitchFamily="18" charset="0"/>
              </a:rPr>
              <a:t>NOX </a:t>
            </a:r>
            <a:r>
              <a:rPr lang="lv-LV" dirty="0" err="1" smtClean="0">
                <a:latin typeface="Times New Roman" pitchFamily="18" charset="0"/>
                <a:cs typeface="Times New Roman" pitchFamily="18" charset="0"/>
              </a:rPr>
              <a:t>reduction</a:t>
            </a:r>
            <a:r>
              <a:rPr lang="lv-LV" dirty="0" smtClean="0">
                <a:latin typeface="Times New Roman" pitchFamily="18" charset="0"/>
                <a:cs typeface="Times New Roman" pitchFamily="18" charset="0"/>
              </a:rPr>
              <a:t> - 10.4 t</a:t>
            </a:r>
          </a:p>
          <a:p>
            <a:r>
              <a:rPr lang="lv-LV" dirty="0" err="1" smtClean="0">
                <a:latin typeface="Times New Roman" pitchFamily="18" charset="0"/>
                <a:cs typeface="Times New Roman" pitchFamily="18" charset="0"/>
              </a:rPr>
              <a:t>Noise</a:t>
            </a:r>
            <a:r>
              <a:rPr lang="lv-LV" dirty="0" smtClean="0">
                <a:latin typeface="Times New Roman" pitchFamily="18" charset="0"/>
                <a:cs typeface="Times New Roman" pitchFamily="18" charset="0"/>
              </a:rPr>
              <a:t> </a:t>
            </a:r>
            <a:r>
              <a:rPr lang="lv-LV" dirty="0" err="1" smtClean="0">
                <a:latin typeface="Times New Roman" pitchFamily="18" charset="0"/>
                <a:cs typeface="Times New Roman" pitchFamily="18" charset="0"/>
              </a:rPr>
              <a:t>reduction</a:t>
            </a:r>
            <a:r>
              <a:rPr lang="lv-LV" dirty="0" smtClean="0">
                <a:latin typeface="Times New Roman" pitchFamily="18" charset="0"/>
                <a:cs typeface="Times New Roman" pitchFamily="18" charset="0"/>
              </a:rPr>
              <a:t> - 2 %</a:t>
            </a:r>
            <a:endParaRPr lang="lv-LV" dirty="0" smtClean="0"/>
          </a:p>
        </p:txBody>
      </p:sp>
      <p:sp>
        <p:nvSpPr>
          <p:cNvPr id="3" name="Title 2"/>
          <p:cNvSpPr>
            <a:spLocks noGrp="1"/>
          </p:cNvSpPr>
          <p:nvPr>
            <p:ph type="title"/>
          </p:nvPr>
        </p:nvSpPr>
        <p:spPr/>
        <p:txBody>
          <a:bodyPr>
            <a:normAutofit fontScale="90000"/>
          </a:bodyPr>
          <a:lstStyle/>
          <a:p>
            <a:pPr algn="ctr">
              <a:defRPr/>
            </a:pPr>
            <a:r>
              <a:rPr lang="lv-LV" sz="3600" dirty="0" smtClean="0">
                <a:latin typeface="Times New Roman" pitchFamily="18" charset="0"/>
                <a:cs typeface="Times New Roman" pitchFamily="18" charset="0"/>
              </a:rPr>
              <a:t/>
            </a:r>
            <a:br>
              <a:rPr lang="lv-LV"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The tenth hybrid bus in </a:t>
            </a:r>
            <a:r>
              <a:rPr lang="en-US" sz="3600" dirty="0" err="1" smtClean="0">
                <a:latin typeface="Times New Roman" pitchFamily="18" charset="0"/>
                <a:cs typeface="Times New Roman" pitchFamily="18" charset="0"/>
              </a:rPr>
              <a:t>Valmiera</a:t>
            </a:r>
            <a:r>
              <a:rPr lang="en-US" sz="3600" dirty="0" smtClean="0">
                <a:latin typeface="Times New Roman" pitchFamily="18" charset="0"/>
                <a:cs typeface="Times New Roman" pitchFamily="18" charset="0"/>
              </a:rPr>
              <a:t> </a:t>
            </a:r>
            <a:r>
              <a:rPr lang="lv-LV" sz="3600" dirty="0" err="1" smtClean="0">
                <a:latin typeface="Times New Roman" pitchFamily="18" charset="0"/>
                <a:cs typeface="Times New Roman" pitchFamily="18" charset="0"/>
              </a:rPr>
              <a:t>started</a:t>
            </a:r>
            <a:r>
              <a:rPr lang="lv-LV"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running </a:t>
            </a:r>
            <a:r>
              <a:rPr lang="en-US" sz="3600" dirty="0" smtClean="0">
                <a:latin typeface="Times New Roman" pitchFamily="18" charset="0"/>
                <a:cs typeface="Times New Roman" pitchFamily="18" charset="0"/>
              </a:rPr>
              <a:t>at the end of the year </a:t>
            </a:r>
            <a:r>
              <a:rPr lang="lv-LV" dirty="0" smtClean="0"/>
              <a:t/>
            </a:r>
            <a:br>
              <a:rPr lang="lv-LV" dirty="0" smtClean="0"/>
            </a:br>
            <a:endParaRPr lang="lv-LV" dirty="0"/>
          </a:p>
        </p:txBody>
      </p:sp>
      <p:pic>
        <p:nvPicPr>
          <p:cNvPr id="16388" name="Picture 3" descr="https://www.valmierasnovads.lv/content/uploads/2021/08/DSC_8662-1024x683.jpg"/>
          <p:cNvPicPr>
            <a:picLocks noChangeAspect="1" noChangeArrowheads="1"/>
          </p:cNvPicPr>
          <p:nvPr/>
        </p:nvPicPr>
        <p:blipFill>
          <a:blip r:embed="rId2" cstate="print"/>
          <a:srcRect/>
          <a:stretch>
            <a:fillRect/>
          </a:stretch>
        </p:blipFill>
        <p:spPr bwMode="auto">
          <a:xfrm>
            <a:off x="4427984" y="3717032"/>
            <a:ext cx="3135313" cy="20907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1600" u="sng" dirty="0" smtClean="0">
                <a:latin typeface="Times New Roman" pitchFamily="18" charset="0"/>
                <a:cs typeface="Times New Roman" pitchFamily="18" charset="0"/>
              </a:rPr>
              <a:t>ISO-certified energy management system in </a:t>
            </a:r>
            <a:r>
              <a:rPr lang="en-US" sz="1600" u="sng" dirty="0" err="1" smtClean="0">
                <a:latin typeface="Times New Roman" pitchFamily="18" charset="0"/>
                <a:cs typeface="Times New Roman" pitchFamily="18" charset="0"/>
              </a:rPr>
              <a:t>Valmiera</a:t>
            </a:r>
            <a:endParaRPr lang="en-US" sz="1600" u="sng" dirty="0" smtClean="0">
              <a:latin typeface="Times New Roman" pitchFamily="18" charset="0"/>
              <a:cs typeface="Times New Roman" pitchFamily="18" charset="0"/>
            </a:endParaRPr>
          </a:p>
          <a:p>
            <a:pPr>
              <a:defRPr/>
            </a:pPr>
            <a:r>
              <a:rPr lang="en-US" sz="1600" u="sng" dirty="0" smtClean="0">
                <a:latin typeface="Times New Roman" pitchFamily="18" charset="0"/>
                <a:cs typeface="Times New Roman" pitchFamily="18" charset="0"/>
              </a:rPr>
              <a:t>Implementation of smart technologies in the lighting system of </a:t>
            </a:r>
            <a:r>
              <a:rPr lang="en-US" sz="1600" u="sng" dirty="0" err="1" smtClean="0">
                <a:latin typeface="Times New Roman" pitchFamily="18" charset="0"/>
                <a:cs typeface="Times New Roman" pitchFamily="18" charset="0"/>
              </a:rPr>
              <a:t>Valmiera</a:t>
            </a:r>
            <a:endParaRPr lang="en-US" sz="1600" u="sng" dirty="0" smtClean="0">
              <a:latin typeface="Times New Roman" pitchFamily="18" charset="0"/>
              <a:cs typeface="Times New Roman" pitchFamily="18" charset="0"/>
            </a:endParaRPr>
          </a:p>
          <a:p>
            <a:pPr>
              <a:defRPr/>
            </a:pPr>
            <a:r>
              <a:rPr lang="en-US" sz="1600" u="sng" dirty="0" smtClean="0">
                <a:latin typeface="Times New Roman" pitchFamily="18" charset="0"/>
                <a:cs typeface="Times New Roman" pitchFamily="18" charset="0"/>
              </a:rPr>
              <a:t>1. replacement of 452 existing street </a:t>
            </a:r>
            <a:r>
              <a:rPr lang="en-US" sz="1600" u="sng" dirty="0" err="1" smtClean="0">
                <a:latin typeface="Times New Roman" pitchFamily="18" charset="0"/>
                <a:cs typeface="Times New Roman" pitchFamily="18" charset="0"/>
              </a:rPr>
              <a:t>luminaires</a:t>
            </a:r>
            <a:r>
              <a:rPr lang="en-US" sz="1600" u="sng" dirty="0" smtClean="0">
                <a:latin typeface="Times New Roman" pitchFamily="18" charset="0"/>
                <a:cs typeface="Times New Roman" pitchFamily="18" charset="0"/>
              </a:rPr>
              <a:t> with LED street </a:t>
            </a:r>
            <a:r>
              <a:rPr lang="en-US" sz="1600" u="sng" dirty="0" err="1" smtClean="0">
                <a:latin typeface="Times New Roman" pitchFamily="18" charset="0"/>
                <a:cs typeface="Times New Roman" pitchFamily="18" charset="0"/>
              </a:rPr>
              <a:t>luminaires</a:t>
            </a:r>
            <a:r>
              <a:rPr lang="en-US" sz="1600" u="sng" dirty="0" smtClean="0">
                <a:latin typeface="Times New Roman" pitchFamily="18" charset="0"/>
                <a:cs typeface="Times New Roman" pitchFamily="18" charset="0"/>
              </a:rPr>
              <a:t> with smart sensors and smart lighting control system, which will ensure the regulation of lighting level according to the current pedestrian and vehicle flow;</a:t>
            </a:r>
          </a:p>
          <a:p>
            <a:pPr>
              <a:defRPr/>
            </a:pPr>
            <a:r>
              <a:rPr lang="en-US" sz="1600" u="sng" dirty="0" smtClean="0">
                <a:latin typeface="Times New Roman" pitchFamily="18" charset="0"/>
                <a:cs typeface="Times New Roman" pitchFamily="18" charset="0"/>
              </a:rPr>
              <a:t>2. electricity savings 337293 kWh/year;</a:t>
            </a:r>
          </a:p>
          <a:p>
            <a:pPr>
              <a:defRPr/>
            </a:pPr>
            <a:r>
              <a:rPr lang="en-US" sz="1600" u="sng" dirty="0" smtClean="0">
                <a:latin typeface="Times New Roman" pitchFamily="18" charset="0"/>
                <a:cs typeface="Times New Roman" pitchFamily="18" charset="0"/>
              </a:rPr>
              <a:t>3. carbon dioxide emission reduction 36764, 93kg CO2/year;4. carbon dioxide emission reduction efficiency indicator 0,1023 kg CO2/year/yr</a:t>
            </a:r>
            <a:r>
              <a:rPr lang="en-US" sz="1600" u="sng" dirty="0" smtClean="0">
                <a:latin typeface="Times New Roman" pitchFamily="18" charset="0"/>
                <a:cs typeface="Times New Roman" pitchFamily="18" charset="0"/>
              </a:rPr>
              <a:t>.</a:t>
            </a:r>
            <a:endParaRPr lang="lv-LV" sz="1600" u="sng" dirty="0" smtClean="0">
              <a:latin typeface="Times New Roman" pitchFamily="18" charset="0"/>
              <a:cs typeface="Times New Roman" pitchFamily="18" charset="0"/>
            </a:endParaRPr>
          </a:p>
          <a:p>
            <a:pPr>
              <a:defRPr/>
            </a:pPr>
            <a:r>
              <a:rPr lang="en-US" sz="1600" dirty="0" smtClean="0">
                <a:latin typeface="Times New Roman" pitchFamily="18" charset="0"/>
                <a:cs typeface="Times New Roman" pitchFamily="18" charset="0"/>
              </a:rPr>
              <a:t>The total length of </a:t>
            </a:r>
            <a:r>
              <a:rPr lang="en-US" sz="1600" dirty="0" err="1" smtClean="0">
                <a:latin typeface="Times New Roman" pitchFamily="18" charset="0"/>
                <a:cs typeface="Times New Roman" pitchFamily="18" charset="0"/>
              </a:rPr>
              <a:t>Valmiera's</a:t>
            </a:r>
            <a:r>
              <a:rPr lang="en-US" sz="1600" dirty="0" smtClean="0">
                <a:latin typeface="Times New Roman" pitchFamily="18" charset="0"/>
                <a:cs typeface="Times New Roman" pitchFamily="18" charset="0"/>
              </a:rPr>
              <a:t> lighting network with 3649 light points is 122.27 km. 81.82 km of them are currently controlled by the </a:t>
            </a:r>
            <a:r>
              <a:rPr lang="en-US" sz="1600" dirty="0" err="1" smtClean="0">
                <a:latin typeface="Times New Roman" pitchFamily="18" charset="0"/>
                <a:cs typeface="Times New Roman" pitchFamily="18" charset="0"/>
              </a:rPr>
              <a:t>Lucidus</a:t>
            </a:r>
            <a:r>
              <a:rPr lang="en-US" sz="1600" dirty="0" smtClean="0">
                <a:latin typeface="Times New Roman" pitchFamily="18" charset="0"/>
                <a:cs typeface="Times New Roman" pitchFamily="18" charset="0"/>
              </a:rPr>
              <a:t> Smart automatic street lighting control system. The system ensures that the city's street lights are managed remotely. The lights are automatically adjusted to switch on and off according to sunrise and sunset times - they come on 15 minutes after sunset and switch off 15 minutes before sunrise. This saves energy without wasting it during daylight hours.</a:t>
            </a:r>
            <a:endParaRPr lang="en-US" sz="1600" dirty="0"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defRPr/>
            </a:pPr>
            <a:r>
              <a:rPr lang="lv-LV" sz="2800" dirty="0" err="1" smtClean="0">
                <a:latin typeface="Times New Roman" pitchFamily="18" charset="0"/>
                <a:cs typeface="Times New Roman" pitchFamily="18" charset="0"/>
              </a:rPr>
              <a:t>Energy</a:t>
            </a:r>
            <a:r>
              <a:rPr lang="lv-LV" sz="2800" dirty="0" smtClean="0">
                <a:latin typeface="Times New Roman" pitchFamily="18" charset="0"/>
                <a:cs typeface="Times New Roman" pitchFamily="18" charset="0"/>
              </a:rPr>
              <a:t> </a:t>
            </a:r>
            <a:r>
              <a:rPr lang="lv-LV" sz="2800" dirty="0" err="1" smtClean="0">
                <a:latin typeface="Times New Roman" pitchFamily="18" charset="0"/>
                <a:cs typeface="Times New Roman" pitchFamily="18" charset="0"/>
              </a:rPr>
              <a:t>management</a:t>
            </a:r>
            <a:r>
              <a:rPr lang="lv-LV" sz="2800" dirty="0" smtClean="0">
                <a:latin typeface="Times New Roman" pitchFamily="18" charset="0"/>
                <a:cs typeface="Times New Roman" pitchFamily="18" charset="0"/>
              </a:rPr>
              <a:t> </a:t>
            </a:r>
            <a:r>
              <a:rPr lang="lv-LV" sz="2800" dirty="0" err="1" smtClean="0">
                <a:latin typeface="Times New Roman" pitchFamily="18" charset="0"/>
                <a:cs typeface="Times New Roman" pitchFamily="18" charset="0"/>
              </a:rPr>
              <a:t>system</a:t>
            </a:r>
            <a:endParaRPr lang="lv-LV" sz="2800" dirty="0">
              <a:latin typeface="Times New Roman" pitchFamily="18" charset="0"/>
              <a:cs typeface="Times New Roman" pitchFamily="18" charset="0"/>
            </a:endParaRPr>
          </a:p>
        </p:txBody>
      </p:sp>
      <p:pic>
        <p:nvPicPr>
          <p:cNvPr id="17412" name="Picture 3" descr="Emisijas"/>
          <p:cNvPicPr>
            <a:picLocks noChangeAspect="1" noChangeArrowheads="1"/>
          </p:cNvPicPr>
          <p:nvPr/>
        </p:nvPicPr>
        <p:blipFill>
          <a:blip r:embed="rId2" cstate="print"/>
          <a:srcRect/>
          <a:stretch>
            <a:fillRect/>
          </a:stretch>
        </p:blipFill>
        <p:spPr bwMode="auto">
          <a:xfrm>
            <a:off x="7092280" y="474467"/>
            <a:ext cx="1886620" cy="1068583"/>
          </a:xfrm>
          <a:prstGeom prst="rect">
            <a:avLst/>
          </a:prstGeom>
          <a:noFill/>
          <a:ln w="9525">
            <a:noFill/>
            <a:miter lim="800000"/>
            <a:headEnd/>
            <a:tailEnd/>
          </a:ln>
        </p:spPr>
      </p:pic>
      <p:pic>
        <p:nvPicPr>
          <p:cNvPr id="17413" name="Picture 4" descr="Gaujas tilts"/>
          <p:cNvPicPr>
            <a:picLocks noChangeAspect="1" noChangeArrowheads="1"/>
          </p:cNvPicPr>
          <p:nvPr/>
        </p:nvPicPr>
        <p:blipFill>
          <a:blip r:embed="rId3" cstate="print"/>
          <a:srcRect/>
          <a:stretch>
            <a:fillRect/>
          </a:stretch>
        </p:blipFill>
        <p:spPr bwMode="auto">
          <a:xfrm>
            <a:off x="6084168" y="5157192"/>
            <a:ext cx="2653606" cy="15121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7715200" cy="2811958"/>
          </a:xfrm>
        </p:spPr>
        <p:txBody>
          <a:bodyPr>
            <a:normAutofit fontScale="55000" lnSpcReduction="20000"/>
          </a:bodyPr>
          <a:lstStyle/>
          <a:p>
            <a:pPr>
              <a:defRPr/>
            </a:pPr>
            <a:r>
              <a:rPr lang="en-US" dirty="0" smtClean="0">
                <a:latin typeface="Times New Roman" pitchFamily="18" charset="0"/>
                <a:cs typeface="Times New Roman" pitchFamily="18" charset="0"/>
              </a:rPr>
              <a:t>84% of district heating in </a:t>
            </a:r>
            <a:r>
              <a:rPr lang="en-US" dirty="0" err="1" smtClean="0">
                <a:latin typeface="Times New Roman" pitchFamily="18" charset="0"/>
                <a:cs typeface="Times New Roman" pitchFamily="18" charset="0"/>
              </a:rPr>
              <a:t>Valmiera</a:t>
            </a:r>
            <a:r>
              <a:rPr lang="en-US" dirty="0" smtClean="0">
                <a:latin typeface="Times New Roman" pitchFamily="18" charset="0"/>
                <a:cs typeface="Times New Roman" pitchFamily="18" charset="0"/>
              </a:rPr>
              <a:t> and municipal associations is produced from 90% "brown" wood chips, while in </a:t>
            </a:r>
            <a:r>
              <a:rPr lang="en-US" dirty="0" err="1" smtClean="0">
                <a:latin typeface="Times New Roman" pitchFamily="18" charset="0"/>
                <a:cs typeface="Times New Roman" pitchFamily="18" charset="0"/>
              </a:rPr>
              <a:t>Kocēni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Rūjiena</a:t>
            </a:r>
            <a:r>
              <a:rPr lang="en-US" dirty="0" smtClean="0">
                <a:latin typeface="Times New Roman" pitchFamily="18" charset="0"/>
                <a:cs typeface="Times New Roman" pitchFamily="18" charset="0"/>
              </a:rPr>
              <a:t> associations even 100% is produced from wood residues, ensuring social protection against natural gas price fluctuations.</a:t>
            </a:r>
          </a:p>
          <a:p>
            <a:pPr>
              <a:defRPr/>
            </a:pPr>
            <a:r>
              <a:rPr lang="en-US" dirty="0" smtClean="0">
                <a:latin typeface="Times New Roman" pitchFamily="18" charset="0"/>
                <a:cs typeface="Times New Roman" pitchFamily="18" charset="0"/>
              </a:rPr>
              <a:t>A woodchip boiler house with modern technological solutions opened in </a:t>
            </a:r>
            <a:r>
              <a:rPr lang="en-US" dirty="0" err="1" smtClean="0">
                <a:latin typeface="Times New Roman" pitchFamily="18" charset="0"/>
                <a:cs typeface="Times New Roman" pitchFamily="18" charset="0"/>
              </a:rPr>
              <a:t>Valmiera</a:t>
            </a: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With an investment of EUR 5.148 million, including EUR 1.66 million co-financed by the Cohesion Fund of the European Union, the new woodchip boiler house of "</a:t>
            </a:r>
            <a:r>
              <a:rPr lang="en-US" dirty="0" err="1" smtClean="0">
                <a:latin typeface="Times New Roman" pitchFamily="18" charset="0"/>
                <a:cs typeface="Times New Roman" pitchFamily="18" charset="0"/>
              </a:rPr>
              <a:t>Valmieras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Enerģija</a:t>
            </a:r>
            <a:r>
              <a:rPr lang="en-US" dirty="0" smtClean="0">
                <a:latin typeface="Times New Roman" pitchFamily="18" charset="0"/>
                <a:cs typeface="Times New Roman" pitchFamily="18" charset="0"/>
              </a:rPr>
              <a:t>" was inaugurated in </a:t>
            </a:r>
            <a:r>
              <a:rPr lang="en-US" dirty="0" err="1" smtClean="0">
                <a:latin typeface="Times New Roman" pitchFamily="18" charset="0"/>
                <a:cs typeface="Times New Roman" pitchFamily="18" charset="0"/>
              </a:rPr>
              <a:t>Valmiera</a:t>
            </a:r>
            <a:r>
              <a:rPr lang="en-US" dirty="0" smtClean="0">
                <a:latin typeface="Times New Roman" pitchFamily="18" charset="0"/>
                <a:cs typeface="Times New Roman" pitchFamily="18" charset="0"/>
              </a:rPr>
              <a:t>. The woodchip boiler house will not only contribute to </a:t>
            </a:r>
            <a:r>
              <a:rPr lang="en-US" dirty="0" err="1" smtClean="0">
                <a:latin typeface="Times New Roman" pitchFamily="18" charset="0"/>
                <a:cs typeface="Times New Roman" pitchFamily="18" charset="0"/>
              </a:rPr>
              <a:t>Valmiera's</a:t>
            </a:r>
            <a:r>
              <a:rPr lang="en-US" dirty="0" smtClean="0">
                <a:latin typeface="Times New Roman" pitchFamily="18" charset="0"/>
                <a:cs typeface="Times New Roman" pitchFamily="18" charset="0"/>
              </a:rPr>
              <a:t> energy independence from fossil fuels as a city, as more than 90% of the company's output will come from renewable energy sources, but will also reduce greenhouse gas emissions by 10 000 </a:t>
            </a:r>
            <a:r>
              <a:rPr lang="en-US" dirty="0" err="1" smtClean="0">
                <a:latin typeface="Times New Roman" pitchFamily="18" charset="0"/>
                <a:cs typeface="Times New Roman" pitchFamily="18" charset="0"/>
              </a:rPr>
              <a:t>tonnes</a:t>
            </a:r>
            <a:r>
              <a:rPr lang="en-US" dirty="0" smtClean="0">
                <a:latin typeface="Times New Roman" pitchFamily="18" charset="0"/>
                <a:cs typeface="Times New Roman" pitchFamily="18" charset="0"/>
              </a:rPr>
              <a:t> of CO2 equivalent per year. It is strategically important for </a:t>
            </a:r>
            <a:r>
              <a:rPr lang="en-US" dirty="0" err="1" smtClean="0">
                <a:latin typeface="Times New Roman" pitchFamily="18" charset="0"/>
                <a:cs typeface="Times New Roman" pitchFamily="18" charset="0"/>
              </a:rPr>
              <a:t>Valmiera</a:t>
            </a:r>
            <a:r>
              <a:rPr lang="en-US" dirty="0" smtClean="0">
                <a:latin typeface="Times New Roman" pitchFamily="18" charset="0"/>
                <a:cs typeface="Times New Roman" pitchFamily="18" charset="0"/>
              </a:rPr>
              <a:t> City Municipality to ensure the long-term well-being of its citizens and care for the environment, and the construction of the energy-efficient woodchip boiler house is an important step towards achieving this goal.</a:t>
            </a:r>
            <a:endParaRPr lang="lv-LV" dirty="0"/>
          </a:p>
        </p:txBody>
      </p:sp>
      <p:sp>
        <p:nvSpPr>
          <p:cNvPr id="3" name="Title 2"/>
          <p:cNvSpPr>
            <a:spLocks noGrp="1"/>
          </p:cNvSpPr>
          <p:nvPr>
            <p:ph type="title"/>
          </p:nvPr>
        </p:nvSpPr>
        <p:spPr/>
        <p:txBody>
          <a:bodyPr>
            <a:normAutofit/>
          </a:bodyPr>
          <a:lstStyle/>
          <a:p>
            <a:pPr algn="ctr">
              <a:defRPr/>
            </a:pPr>
            <a:r>
              <a:rPr lang="lv-LV" sz="3200" dirty="0" err="1" smtClean="0">
                <a:latin typeface="Times New Roman" pitchFamily="18" charset="0"/>
                <a:cs typeface="Times New Roman" pitchFamily="18" charset="0"/>
              </a:rPr>
              <a:t>Heat</a:t>
            </a:r>
            <a:r>
              <a:rPr lang="lv-LV" sz="3200" dirty="0" smtClean="0">
                <a:latin typeface="Times New Roman" pitchFamily="18" charset="0"/>
                <a:cs typeface="Times New Roman" pitchFamily="18" charset="0"/>
              </a:rPr>
              <a:t> </a:t>
            </a:r>
            <a:r>
              <a:rPr lang="lv-LV" sz="3200" dirty="0" err="1" smtClean="0">
                <a:latin typeface="Times New Roman" pitchFamily="18" charset="0"/>
                <a:cs typeface="Times New Roman" pitchFamily="18" charset="0"/>
              </a:rPr>
              <a:t>production</a:t>
            </a:r>
            <a:endParaRPr lang="lv-LV" sz="3200" dirty="0">
              <a:latin typeface="Times New Roman" pitchFamily="18" charset="0"/>
              <a:cs typeface="Times New Roman" pitchFamily="18" charset="0"/>
            </a:endParaRPr>
          </a:p>
        </p:txBody>
      </p:sp>
      <p:pic>
        <p:nvPicPr>
          <p:cNvPr id="18436" name="Picture 3" descr="https://www.valmierasnovads.lv/content/uploads/2021/11/Katlumaja-Valmiera-atklasana-14_10_2020_15-1024x683.jpg"/>
          <p:cNvPicPr>
            <a:picLocks noChangeAspect="1" noChangeArrowheads="1"/>
          </p:cNvPicPr>
          <p:nvPr/>
        </p:nvPicPr>
        <p:blipFill>
          <a:blip r:embed="rId2" cstate="print"/>
          <a:srcRect/>
          <a:stretch>
            <a:fillRect/>
          </a:stretch>
        </p:blipFill>
        <p:spPr bwMode="auto">
          <a:xfrm>
            <a:off x="4860032" y="4149080"/>
            <a:ext cx="2878138" cy="19208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167</TotalTime>
  <Words>1350</Words>
  <Application>Microsoft Office PowerPoint</Application>
  <PresentationFormat>On-screen Show (4:3)</PresentationFormat>
  <Paragraphs>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VALMIERA, LATVIA  AND SUSTAINABILITY </vt:lpstr>
      <vt:lpstr>Valmiera and sustainable development</vt:lpstr>
      <vt:lpstr>  Valmiera district planning documents</vt:lpstr>
      <vt:lpstr>Valmiera - one of the Latvian leaders in renovation of apartment buildings</vt:lpstr>
      <vt:lpstr>  Kokmuiža Castle (MANOR) renovated in competition for sustainable construction, architecture and design </vt:lpstr>
      <vt:lpstr>Sustainable public transport</vt:lpstr>
      <vt:lpstr>  The tenth hybrid bus in Valmiera started running at the end of the year  </vt:lpstr>
      <vt:lpstr>Energy management system</vt:lpstr>
      <vt:lpstr>Heat production</vt:lpstr>
      <vt:lpstr>   Biodegradable waste management   </vt:lpstr>
      <vt:lpstr>  Adapting to climate change Developing health and nature-friendly urban environments </vt:lpstr>
      <vt:lpstr>Knowledge society</vt:lpstr>
      <vt:lpstr>Openness and participation in sustainability initiatives</vt:lpstr>
      <vt:lpstr>Valmiera and the 13 Global Development Goals Index Project "Sustainable urban development model in line with UN targets"  ( lzp-2020/2-0073).</vt:lpstr>
      <vt:lpstr> Valmiera's slogan/motto - Living green! (Evergreen city!)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cp:revision>
  <dcterms:created xsi:type="dcterms:W3CDTF">2022-01-09T18:14:49Z</dcterms:created>
  <dcterms:modified xsi:type="dcterms:W3CDTF">2022-01-09T21:02:28Z</dcterms:modified>
</cp:coreProperties>
</file>