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58" r:id="rId3"/>
    <p:sldId id="263" r:id="rId4"/>
    <p:sldId id="557" r:id="rId5"/>
    <p:sldId id="515" r:id="rId6"/>
    <p:sldId id="559" r:id="rId7"/>
    <p:sldId id="561" r:id="rId8"/>
    <p:sldId id="259" r:id="rId9"/>
    <p:sldId id="518" r:id="rId10"/>
    <p:sldId id="539" r:id="rId11"/>
    <p:sldId id="265" r:id="rId12"/>
    <p:sldId id="536" r:id="rId13"/>
    <p:sldId id="264" r:id="rId14"/>
    <p:sldId id="537" r:id="rId15"/>
    <p:sldId id="544" r:id="rId16"/>
    <p:sldId id="277" r:id="rId17"/>
    <p:sldId id="278" r:id="rId18"/>
    <p:sldId id="498" r:id="rId19"/>
    <p:sldId id="560" r:id="rId20"/>
    <p:sldId id="556" r:id="rId21"/>
    <p:sldId id="542" r:id="rId22"/>
    <p:sldId id="572" r:id="rId23"/>
    <p:sldId id="545" r:id="rId24"/>
    <p:sldId id="268" r:id="rId25"/>
    <p:sldId id="526" r:id="rId26"/>
    <p:sldId id="570" r:id="rId27"/>
    <p:sldId id="522" r:id="rId28"/>
    <p:sldId id="555" r:id="rId29"/>
    <p:sldId id="257" r:id="rId30"/>
    <p:sldId id="505" r:id="rId31"/>
    <p:sldId id="504" r:id="rId32"/>
    <p:sldId id="432" r:id="rId33"/>
    <p:sldId id="571" r:id="rId34"/>
    <p:sldId id="552" r:id="rId35"/>
    <p:sldId id="261" r:id="rId36"/>
    <p:sldId id="553" r:id="rId37"/>
    <p:sldId id="566" r:id="rId38"/>
    <p:sldId id="519" r:id="rId39"/>
    <p:sldId id="568" r:id="rId40"/>
    <p:sldId id="56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98D824-46ED-4555-9ACF-B7383D8F2860}" v="11" dt="2022-12-01T09:37:34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Maria Rajala" userId="15effbfba73eb1c9" providerId="LiveId" clId="{5A98D824-46ED-4555-9ACF-B7383D8F2860}"/>
    <pc:docChg chg="undo custSel delSld modSld sldOrd">
      <pc:chgData name="Laura Maria Rajala" userId="15effbfba73eb1c9" providerId="LiveId" clId="{5A98D824-46ED-4555-9ACF-B7383D8F2860}" dt="2022-12-01T09:37:39.560" v="44" actId="1076"/>
      <pc:docMkLst>
        <pc:docMk/>
      </pc:docMkLst>
      <pc:sldChg chg="addSp delSp modSp mod setBg addAnim delAnim">
        <pc:chgData name="Laura Maria Rajala" userId="15effbfba73eb1c9" providerId="LiveId" clId="{5A98D824-46ED-4555-9ACF-B7383D8F2860}" dt="2022-12-01T09:37:39.560" v="44" actId="1076"/>
        <pc:sldMkLst>
          <pc:docMk/>
          <pc:sldMk cId="1048983359" sldId="256"/>
        </pc:sldMkLst>
        <pc:spChg chg="del">
          <ac:chgData name="Laura Maria Rajala" userId="15effbfba73eb1c9" providerId="LiveId" clId="{5A98D824-46ED-4555-9ACF-B7383D8F2860}" dt="2022-12-01T09:33:00.153" v="1" actId="478"/>
          <ac:spMkLst>
            <pc:docMk/>
            <pc:sldMk cId="1048983359" sldId="256"/>
            <ac:spMk id="2" creationId="{026113D5-969E-C88F-F074-418DABFE93BF}"/>
          </ac:spMkLst>
        </pc:spChg>
        <pc:spChg chg="mod ord">
          <ac:chgData name="Laura Maria Rajala" userId="15effbfba73eb1c9" providerId="LiveId" clId="{5A98D824-46ED-4555-9ACF-B7383D8F2860}" dt="2022-12-01T09:37:39.560" v="44" actId="1076"/>
          <ac:spMkLst>
            <pc:docMk/>
            <pc:sldMk cId="1048983359" sldId="256"/>
            <ac:spMk id="3" creationId="{6BA14793-169D-5F65-8910-0D31F8A41403}"/>
          </ac:spMkLst>
        </pc:spChg>
        <pc:spChg chg="add del">
          <ac:chgData name="Laura Maria Rajala" userId="15effbfba73eb1c9" providerId="LiveId" clId="{5A98D824-46ED-4555-9ACF-B7383D8F2860}" dt="2022-12-01T09:37:27.835" v="40" actId="26606"/>
          <ac:spMkLst>
            <pc:docMk/>
            <pc:sldMk cId="1048983359" sldId="256"/>
            <ac:spMk id="11" creationId="{303CC970-4826-4CED-8063-0FB676635452}"/>
          </ac:spMkLst>
        </pc:spChg>
        <pc:spChg chg="add del">
          <ac:chgData name="Laura Maria Rajala" userId="15effbfba73eb1c9" providerId="LiveId" clId="{5A98D824-46ED-4555-9ACF-B7383D8F2860}" dt="2022-12-01T09:37:27.835" v="40" actId="26606"/>
          <ac:spMkLst>
            <pc:docMk/>
            <pc:sldMk cId="1048983359" sldId="256"/>
            <ac:spMk id="13" creationId="{14490D63-3365-45CC-AC50-705C1B76815F}"/>
          </ac:spMkLst>
        </pc:spChg>
        <pc:picChg chg="del mod">
          <ac:chgData name="Laura Maria Rajala" userId="15effbfba73eb1c9" providerId="LiveId" clId="{5A98D824-46ED-4555-9ACF-B7383D8F2860}" dt="2022-12-01T09:35:50.458" v="23" actId="478"/>
          <ac:picMkLst>
            <pc:docMk/>
            <pc:sldMk cId="1048983359" sldId="256"/>
            <ac:picMk id="5" creationId="{54945088-7903-CC53-797B-BA68F235394F}"/>
          </ac:picMkLst>
        </pc:picChg>
        <pc:picChg chg="add mod">
          <ac:chgData name="Laura Maria Rajala" userId="15effbfba73eb1c9" providerId="LiveId" clId="{5A98D824-46ED-4555-9ACF-B7383D8F2860}" dt="2022-12-01T09:37:27.835" v="40" actId="26606"/>
          <ac:picMkLst>
            <pc:docMk/>
            <pc:sldMk cId="1048983359" sldId="256"/>
            <ac:picMk id="6" creationId="{A46FD269-3EB6-FC61-4F7D-B6F3E4932024}"/>
          </ac:picMkLst>
        </pc:picChg>
        <pc:picChg chg="del">
          <ac:chgData name="Laura Maria Rajala" userId="15effbfba73eb1c9" providerId="LiveId" clId="{5A98D824-46ED-4555-9ACF-B7383D8F2860}" dt="2022-12-01T09:32:57.708" v="0" actId="478"/>
          <ac:picMkLst>
            <pc:docMk/>
            <pc:sldMk cId="1048983359" sldId="256"/>
            <ac:picMk id="7" creationId="{2F3A0A07-16DE-DED2-5546-EA137420E349}"/>
          </ac:picMkLst>
        </pc:picChg>
        <pc:picChg chg="add del mod">
          <ac:chgData name="Laura Maria Rajala" userId="15effbfba73eb1c9" providerId="LiveId" clId="{5A98D824-46ED-4555-9ACF-B7383D8F2860}" dt="2022-12-01T09:36:55.366" v="34" actId="478"/>
          <ac:picMkLst>
            <pc:docMk/>
            <pc:sldMk cId="1048983359" sldId="256"/>
            <ac:picMk id="1026" creationId="{4C31C0C3-82E5-FA1F-46A4-46062627A69D}"/>
          </ac:picMkLst>
        </pc:picChg>
      </pc:sldChg>
      <pc:sldChg chg="ord">
        <pc:chgData name="Laura Maria Rajala" userId="15effbfba73eb1c9" providerId="LiveId" clId="{5A98D824-46ED-4555-9ACF-B7383D8F2860}" dt="2022-12-01T09:35:14.280" v="17"/>
        <pc:sldMkLst>
          <pc:docMk/>
          <pc:sldMk cId="2735950320" sldId="519"/>
        </pc:sldMkLst>
      </pc:sldChg>
      <pc:sldChg chg="delSp mod">
        <pc:chgData name="Laura Maria Rajala" userId="15effbfba73eb1c9" providerId="LiveId" clId="{5A98D824-46ED-4555-9ACF-B7383D8F2860}" dt="2022-12-01T09:33:33.376" v="12" actId="478"/>
        <pc:sldMkLst>
          <pc:docMk/>
          <pc:sldMk cId="1535224365" sldId="537"/>
        </pc:sldMkLst>
        <pc:spChg chg="del">
          <ac:chgData name="Laura Maria Rajala" userId="15effbfba73eb1c9" providerId="LiveId" clId="{5A98D824-46ED-4555-9ACF-B7383D8F2860}" dt="2022-12-01T09:33:33.376" v="12" actId="478"/>
          <ac:spMkLst>
            <pc:docMk/>
            <pc:sldMk cId="1535224365" sldId="537"/>
            <ac:spMk id="2" creationId="{45EFE2B1-627C-FE9D-3061-6A7F0C8224DC}"/>
          </ac:spMkLst>
        </pc:spChg>
      </pc:sldChg>
      <pc:sldChg chg="del">
        <pc:chgData name="Laura Maria Rajala" userId="15effbfba73eb1c9" providerId="LiveId" clId="{5A98D824-46ED-4555-9ACF-B7383D8F2860}" dt="2022-12-01T09:33:37.413" v="13" actId="47"/>
        <pc:sldMkLst>
          <pc:docMk/>
          <pc:sldMk cId="2100807935" sldId="554"/>
        </pc:sldMkLst>
      </pc:sldChg>
      <pc:sldChg chg="del">
        <pc:chgData name="Laura Maria Rajala" userId="15effbfba73eb1c9" providerId="LiveId" clId="{5A98D824-46ED-4555-9ACF-B7383D8F2860}" dt="2022-12-01T09:34:53.021" v="15" actId="47"/>
        <pc:sldMkLst>
          <pc:docMk/>
          <pc:sldMk cId="1970612706" sldId="565"/>
        </pc:sldMkLst>
      </pc:sldChg>
      <pc:sldChg chg="ord">
        <pc:chgData name="Laura Maria Rajala" userId="15effbfba73eb1c9" providerId="LiveId" clId="{5A98D824-46ED-4555-9ACF-B7383D8F2860}" dt="2022-12-01T09:35:15.602" v="19"/>
        <pc:sldMkLst>
          <pc:docMk/>
          <pc:sldMk cId="803352247" sldId="568"/>
        </pc:sldMkLst>
      </pc:sldChg>
      <pc:sldChg chg="del">
        <pc:chgData name="Laura Maria Rajala" userId="15effbfba73eb1c9" providerId="LiveId" clId="{5A98D824-46ED-4555-9ACF-B7383D8F2860}" dt="2022-12-01T09:34:40.639" v="14" actId="47"/>
        <pc:sldMkLst>
          <pc:docMk/>
          <pc:sldMk cId="1588252031" sldId="5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FB059-CF4D-D4EC-53A3-3B725CC94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F271E-B2B3-2476-31B1-71B17A293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B91DB-4712-2CAA-F4C8-17FD0E74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9DEA-C733-4F33-AD57-CFBDDB485C2D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AD7F8-7200-64C0-D310-6FB19EB2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446F4-1A83-D959-FD04-AC91AB78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B8F-E9BA-4E34-BF4C-AA6876243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2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FF44-9A11-A3BE-5338-647229E8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12F8B-25C4-F60B-EAF2-17D24FC1B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BD3E1-BBDC-34C6-0FA7-A3D619D41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9DEA-C733-4F33-AD57-CFBDDB485C2D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F495F-5CE7-357A-BB48-BA799FBC3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BBC3D-D401-EA7B-23DA-EB7E22BB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B8F-E9BA-4E34-BF4C-AA6876243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6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1ED194-38FE-66D5-7F0C-47214E6C42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5472C-403A-200E-01CB-8F9B61247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8E767-1B61-8344-998E-6A9C7DC60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9DEA-C733-4F33-AD57-CFBDDB485C2D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CC8EC-D664-2058-1AF0-77F89AAF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8EEBD-81A8-4D98-7F3C-60067C6A6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B8F-E9BA-4E34-BF4C-AA6876243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2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7510-3780-2BD1-E919-BC86B7CF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D4E2D-C6DE-5FE0-5C88-AB5D38A92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81014-2107-7648-46CD-8A05B2116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9DEA-C733-4F33-AD57-CFBDDB485C2D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05697-9046-3BCA-62F1-8BF392BC0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DCB43-8707-1AA5-0EB4-CE951CB2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B8F-E9BA-4E34-BF4C-AA6876243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0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3CC2C-D0A2-670B-CF07-0F0FC4F6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522B9-D687-F650-A470-B6EACBB8F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33183-77C3-329F-1342-26935713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9DEA-C733-4F33-AD57-CFBDDB485C2D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5DB90-827D-152A-0F84-D6B98E640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7061E-E037-CFA7-6B84-078CB244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B8F-E9BA-4E34-BF4C-AA6876243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7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37743-E17D-DC38-0036-57C7C61E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4A9CA-EC56-2E51-82D7-2F3E57612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DB01C-5A7E-9760-1AF5-081B4D796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F18704-D268-F5C5-E797-BBB173C36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9DEA-C733-4F33-AD57-CFBDDB485C2D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5ABD5-710A-7CA8-04A3-E3B22F06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6DBA4-1CBF-7D2F-C99C-20891E0A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B8F-E9BA-4E34-BF4C-AA6876243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2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F964-F4D1-A754-2A7A-98FA9EA1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1A1D5-424B-26E8-3A80-945831F11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F4C60-A810-4BBF-B9C3-07CD86FCC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F424E7-9AF3-7E47-E19D-6439CC3E5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227A95-76C9-B45C-EFDE-F56BC0D7EE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A0C662-963F-E5DE-350A-7E85FD19C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9DEA-C733-4F33-AD57-CFBDDB485C2D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D63B0-8E6F-4E6C-0043-E662D666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DBBE6A-51AF-A28D-2AC8-FC61A973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B8F-E9BA-4E34-BF4C-AA6876243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6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67634-70B2-9F23-5B93-505C15900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F4654A-DA38-30A9-7F8C-48D21AA05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9DEA-C733-4F33-AD57-CFBDDB485C2D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E68FA-B7DE-1287-7EDB-C4DE1A0D4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BAA9F-8930-5835-7F52-E6979910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B8F-E9BA-4E34-BF4C-AA6876243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7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EA94DF-F2DE-2681-AE57-304D16CE1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9DEA-C733-4F33-AD57-CFBDDB485C2D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A4FA5-57E1-8D67-9F30-638505A44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67456-76E4-3F4E-DFF9-1FE0DA1C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B8F-E9BA-4E34-BF4C-AA6876243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4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3956E-E687-76C9-F0BB-EEF8C39C5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F847E-6F30-B4AC-85FB-EBA13A9DE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F644F-D27A-7340-4C0D-047390FB0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D6269-E241-94EA-3D47-77407B878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9DEA-C733-4F33-AD57-CFBDDB485C2D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EB2F4-CE21-6E4E-1097-E8A10C6B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9B9D1-A217-0D4A-36F6-45CD35C3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B8F-E9BA-4E34-BF4C-AA6876243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5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C37B5-9601-3D36-04F0-922981AD0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8CCF69-F1FD-0F24-D46E-F39DF06C0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74E4B-BC85-F7D7-08CF-87644165A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E6ADE-6F49-D055-4197-29E831BA8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9DEA-C733-4F33-AD57-CFBDDB485C2D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E72BE-2A45-0068-268E-1DD27D116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64D52-6172-CE5A-6027-E2A6FEAB4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4B8F-E9BA-4E34-BF4C-AA6876243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28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240897-7DAA-8E38-A147-A730D546A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8B7B9-B61C-6FC3-BE28-0D47EF6F3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DCA7F-C2BD-59AA-FC8D-0973D30F1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59DEA-C733-4F33-AD57-CFBDDB485C2D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4A3AA-EA56-E88E-B711-D6D712FA6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F111F-81FD-4255-3AC6-535593855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24B8F-E9BA-4E34-BF4C-AA6876243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8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-estonia.com/solutions/education_and_research/school_management_systems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stonianworld.com/knowledge/autonomy-offers-estonian-teachers-greater-workplace-satisfaction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ationestonia.org/estonia-introduced-developments-in-ai-in-education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ut.ee/files/soolise_vordoiguslikkuse_monitooringu_raport_2016.pdf" TargetMode="Externa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eagrants.org/news/putting-gender-equality-on-the-agenda-in-estonian-schools" TargetMode="External"/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dernora.cz/l/fair-play-at-schools2/" TargetMode="External"/><Relationship Id="rId7" Type="http://schemas.openxmlformats.org/officeDocument/2006/relationships/hyperlink" Target="https://enut.ee/sugu-ja-haridus-keeles-ja-meeles-artiklikogumik/" TargetMode="Externa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ut.ee/files/metoodiline_juhend.pdf" TargetMode="External"/><Relationship Id="rId5" Type="http://schemas.openxmlformats.org/officeDocument/2006/relationships/hyperlink" Target="https://bre-ak.eu/public/Materialid/BREAK-OPETAJAD-36lk_A4_3bld-ENG.pdf" TargetMode="External"/><Relationship Id="rId4" Type="http://schemas.openxmlformats.org/officeDocument/2006/relationships/hyperlink" Target="https://www.enu.ee/lisa/374_Vabaks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https://eeagrants.org/news/putting-gender-equality-on-the-agenda-in-estonian-schools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https://www.opiq.ee/Kit/Details/141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ige.europa.eu/gender-mainstreaming/toolkits/gear/horizon-europe-gep-criterion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ornsquad.ee/who-we-are/?lang=en" TargetMode="External"/><Relationship Id="rId2" Type="http://schemas.openxmlformats.org/officeDocument/2006/relationships/hyperlink" Target="https://www.facebook.com/HKUnicornSquad/photos/320944139926976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ornsquad.ee/who-we-are/?lang=en" TargetMode="Externa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ornsquad.ee/who-we-are/?lang=en" TargetMode="External"/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bala.edu.ee/et/uudised/tudrukute-nadal" TargetMode="Externa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elliste.blogspot.com/2018/03/tudrukute-nadal.html" TargetMode="Externa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lihulateataja.ee/haridus/tudrukute-paev-toi-lihulasse-ule-saja-kaheksanda-klassi-tudruku/" TargetMode="External"/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https://www.youtube.com/watch?v=WVDEPXU2PgA&amp;list=PLyus1Ap7LXnrqUwwc8FC7WGqI4NORvw0_&amp;index=9&amp;t=241s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reotyyp.ee/" TargetMode="External"/><Relationship Id="rId2" Type="http://schemas.openxmlformats.org/officeDocument/2006/relationships/hyperlink" Target="https://www.youtube.com/watch?v=9je8_HEw_8Y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idusjasugu.ee/wp-content/uploads/Gender-Sensitive-Education-For-Primary-School-Teachers.pdf" TargetMode="External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ige.europa.eu/gender-equality-index/2022/EE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gendersensed.eu/wp-content/uploads/2020/08/A-Handbook-for-Teacher-Trainers.pdf" TargetMode="Externa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ige.europa.eu/publications/gender-education-and-train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aripaev.ee/uudised/2022/07/18/kallase-teine-valitsus-andis-ametivand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igikogu.ee/riigikogu/koossei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ige.europa.eu/gender-mainstreaming/countries/estonia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wvyya41o_XA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-estonia.com/solutions/education_and_research/school_management_system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A14793-169D-5F65-8910-0D31F8A41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880" y="3429000"/>
            <a:ext cx="9144000" cy="1655762"/>
          </a:xfrm>
        </p:spPr>
        <p:txBody>
          <a:bodyPr>
            <a:normAutofit/>
          </a:bodyPr>
          <a:lstStyle/>
          <a:p>
            <a:r>
              <a:rPr lang="et-EE" sz="6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Gender</a:t>
            </a:r>
            <a:r>
              <a:rPr lang="et-EE" sz="6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and </a:t>
            </a:r>
            <a:r>
              <a:rPr lang="et-EE" sz="6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education</a:t>
            </a:r>
            <a:endParaRPr lang="et-EE" sz="6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fi-FI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Estonia</a:t>
            </a:r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46FD269-3EB6-FC61-4F7D-B6F3E4932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" y="96520"/>
            <a:ext cx="1129283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83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0F04A-0C63-BD1A-F9F1-E1946B5C4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608" y="428267"/>
            <a:ext cx="10515600" cy="1325563"/>
          </a:xfrm>
        </p:spPr>
        <p:txBody>
          <a:bodyPr>
            <a:normAutofit/>
          </a:bodyPr>
          <a:lstStyle/>
          <a:p>
            <a:r>
              <a:rPr lang="et-EE" sz="3600" b="1" dirty="0">
                <a:latin typeface="Abadi" panose="020B0604020104020204" pitchFamily="34" charset="0"/>
              </a:rPr>
              <a:t>eKool  (e-school) since 2002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25AE6-9687-A5F6-8883-5455A5F906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4977" y="1604360"/>
            <a:ext cx="3502043" cy="4031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C09DFB-8ECA-EEED-2B09-AD4F6EAADFD2}"/>
              </a:ext>
            </a:extLst>
          </p:cNvPr>
          <p:cNvSpPr txBox="1"/>
          <p:nvPr/>
        </p:nvSpPr>
        <p:spPr>
          <a:xfrm>
            <a:off x="4786389" y="2072643"/>
            <a:ext cx="670385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latin typeface="Century Gothic" panose="020B0502020202020204" pitchFamily="34" charset="0"/>
              </a:rPr>
              <a:t>A</a:t>
            </a:r>
            <a:r>
              <a:rPr lang="en-US" sz="2400" dirty="0">
                <a:latin typeface="Century Gothic" panose="020B0502020202020204" pitchFamily="34" charset="0"/>
              </a:rPr>
              <a:t> school management tool</a:t>
            </a:r>
            <a:r>
              <a:rPr lang="et-EE" sz="2400" dirty="0">
                <a:latin typeface="Century Gothic" panose="020B0502020202020204" pitchFamily="34" charset="0"/>
              </a:rPr>
              <a:t> with functionalities for</a:t>
            </a:r>
          </a:p>
          <a:p>
            <a:endParaRPr lang="et-EE" sz="1000" dirty="0">
              <a:latin typeface="Abadi" panose="020B0604020104020204" pitchFamily="34" charset="0"/>
            </a:endParaRP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t-EE" sz="2400" dirty="0">
                <a:latin typeface="Century Gothic" panose="020B0502020202020204" pitchFamily="34" charset="0"/>
              </a:rPr>
              <a:t> pupils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t-EE" sz="2400" dirty="0">
                <a:latin typeface="Century Gothic" panose="020B0502020202020204" pitchFamily="34" charset="0"/>
              </a:rPr>
              <a:t> parents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t-EE" sz="2400" dirty="0">
                <a:latin typeface="Century Gothic" panose="020B0502020202020204" pitchFamily="34" charset="0"/>
              </a:rPr>
              <a:t> teachers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t-EE" sz="2400" dirty="0">
                <a:latin typeface="Century Gothic" panose="020B0502020202020204" pitchFamily="34" charset="0"/>
              </a:rPr>
              <a:t> schools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t-EE" sz="2400" dirty="0">
                <a:latin typeface="Century Gothic" panose="020B0502020202020204" pitchFamily="34" charset="0"/>
              </a:rPr>
              <a:t> government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et-EE" sz="2400" dirty="0">
                <a:latin typeface="Century Gothic" panose="020B0502020202020204" pitchFamily="34" charset="0"/>
              </a:rPr>
              <a:t> partners</a:t>
            </a:r>
          </a:p>
          <a:p>
            <a:br>
              <a:rPr lang="en-US" sz="2400" dirty="0">
                <a:latin typeface="Abadi" panose="020B0604020104020204" pitchFamily="34" charset="0"/>
              </a:rPr>
            </a:b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6BB50-DCCA-2D91-2E74-3829D65181FC}"/>
              </a:ext>
            </a:extLst>
          </p:cNvPr>
          <p:cNvSpPr txBox="1"/>
          <p:nvPr/>
        </p:nvSpPr>
        <p:spPr>
          <a:xfrm>
            <a:off x="7037174" y="3531353"/>
            <a:ext cx="3190827" cy="241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9661D3-D294-C295-D8FF-C8F10A9A34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4218" y="4039752"/>
            <a:ext cx="2664071" cy="16806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7D4F09-C32B-50B6-6A25-C0DBE5BFBC5A}"/>
              </a:ext>
            </a:extLst>
          </p:cNvPr>
          <p:cNvSpPr txBox="1"/>
          <p:nvPr/>
        </p:nvSpPr>
        <p:spPr>
          <a:xfrm>
            <a:off x="7498224" y="6268885"/>
            <a:ext cx="6798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/>
              </a:rPr>
              <a:t>https://e-estonia.com/solutions/education_and_research/school_management_systems/</a:t>
            </a:r>
            <a:endParaRPr lang="et-EE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67098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0DFF-D290-0940-78F7-B2472A005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b="1" dirty="0">
                <a:latin typeface="Abadi" panose="020B0604020104020204" pitchFamily="34" charset="0"/>
              </a:rPr>
              <a:t>2. A high degree of autonomy granted to schools and </a:t>
            </a:r>
            <a:br>
              <a:rPr lang="et-EE" sz="3600" b="1" dirty="0">
                <a:latin typeface="Abadi" panose="020B0604020104020204" pitchFamily="34" charset="0"/>
              </a:rPr>
            </a:br>
            <a:r>
              <a:rPr lang="et-EE" sz="3600" b="1" dirty="0">
                <a:latin typeface="Abadi" panose="020B0604020104020204" pitchFamily="34" charset="0"/>
              </a:rPr>
              <a:t>   teachers</a:t>
            </a:r>
            <a:endParaRPr lang="en-US" sz="3600" b="1" dirty="0">
              <a:latin typeface="Abadi" panose="020B06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A00BAA-D1A4-968F-0040-29DC807722EA}"/>
              </a:ext>
            </a:extLst>
          </p:cNvPr>
          <p:cNvSpPr txBox="1"/>
          <p:nvPr/>
        </p:nvSpPr>
        <p:spPr>
          <a:xfrm>
            <a:off x="931492" y="6372173"/>
            <a:ext cx="101780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2"/>
              </a:rPr>
              <a:t>https://estonianworld.com/knowledge/autonomy-offers-estonian-teachers-greater-workplace-satisfaction</a:t>
            </a:r>
            <a:endParaRPr lang="et-EE" sz="8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57D193-3184-3B85-C388-F426ED33F371}"/>
              </a:ext>
            </a:extLst>
          </p:cNvPr>
          <p:cNvSpPr txBox="1"/>
          <p:nvPr/>
        </p:nvSpPr>
        <p:spPr>
          <a:xfrm>
            <a:off x="1034041" y="2076628"/>
            <a:ext cx="9776389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t-EE" sz="2400" dirty="0">
                <a:solidFill>
                  <a:srgbClr val="333333"/>
                </a:solidFill>
                <a:latin typeface="Abadi" panose="020B0604020104020204" pitchFamily="34" charset="0"/>
              </a:rPr>
              <a:t> t</a:t>
            </a:r>
            <a:r>
              <a:rPr lang="en-US" sz="240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he national curriculum leaves space for </a:t>
            </a:r>
            <a:r>
              <a:rPr lang="et-EE" sz="240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the </a:t>
            </a:r>
            <a:r>
              <a:rPr lang="en-US" sz="240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school</a:t>
            </a:r>
            <a:r>
              <a:rPr lang="et-EE" sz="240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s</a:t>
            </a:r>
            <a:r>
              <a:rPr lang="en-US" sz="240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 to develop </a:t>
            </a:r>
            <a:r>
              <a:rPr lang="et-EE" sz="240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its</a:t>
            </a:r>
            <a:r>
              <a:rPr lang="en-US" sz="240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t-EE" sz="240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 </a:t>
            </a:r>
          </a:p>
          <a:p>
            <a:pPr>
              <a:buClr>
                <a:srgbClr val="002060"/>
              </a:buClr>
            </a:pPr>
            <a:r>
              <a:rPr lang="et-EE" sz="2400" dirty="0">
                <a:solidFill>
                  <a:srgbClr val="333333"/>
                </a:solidFill>
                <a:latin typeface="Abadi" panose="020B0604020104020204" pitchFamily="34" charset="0"/>
              </a:rPr>
              <a:t>    </a:t>
            </a:r>
            <a:r>
              <a:rPr lang="en-US" sz="240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own </a:t>
            </a:r>
            <a:r>
              <a:rPr lang="en-US" sz="2400" dirty="0" err="1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curricul</a:t>
            </a:r>
            <a:r>
              <a:rPr lang="et-EE" sz="240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um</a:t>
            </a:r>
          </a:p>
          <a:p>
            <a:pPr>
              <a:buClr>
                <a:srgbClr val="002060"/>
              </a:buClr>
            </a:pPr>
            <a:endParaRPr lang="et-EE" sz="1000" dirty="0">
              <a:solidFill>
                <a:srgbClr val="333333"/>
              </a:solidFill>
              <a:effectLst/>
              <a:latin typeface="Abadi" panose="020B0604020104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t-EE" sz="2400" dirty="0">
                <a:solidFill>
                  <a:srgbClr val="333333"/>
                </a:solidFill>
                <a:latin typeface="Abadi" panose="020B0604020104020204" pitchFamily="34" charset="0"/>
              </a:rPr>
              <a:t> a</a:t>
            </a:r>
            <a:r>
              <a:rPr lang="en-US" sz="2400" dirty="0" err="1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ll</a:t>
            </a:r>
            <a:r>
              <a:rPr lang="en-US" sz="240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 schools can decide on their goals and the focus of studies</a:t>
            </a:r>
            <a:endParaRPr lang="et-EE" sz="2400" dirty="0">
              <a:solidFill>
                <a:srgbClr val="333333"/>
              </a:solidFill>
              <a:effectLst/>
              <a:latin typeface="Abadi" panose="020B0604020104020204" pitchFamily="34" charset="0"/>
            </a:endParaRPr>
          </a:p>
          <a:p>
            <a:pPr>
              <a:spcAft>
                <a:spcPts val="600"/>
              </a:spcAft>
              <a:buClr>
                <a:srgbClr val="002060"/>
              </a:buClr>
            </a:pPr>
            <a:endParaRPr lang="et-EE" sz="100" dirty="0">
              <a:solidFill>
                <a:srgbClr val="333333"/>
              </a:solidFill>
              <a:effectLst/>
              <a:latin typeface="Abadi" panose="020B0604020104020204" pitchFamily="34" charset="0"/>
            </a:endParaRP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t-EE" sz="240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 p</a:t>
            </a:r>
            <a:r>
              <a:rPr lang="en-US" sz="2400" dirty="0" err="1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rincipals</a:t>
            </a:r>
            <a:r>
              <a:rPr lang="en-US" sz="240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 can decide on how to allocate the budget and evaluate the</a:t>
            </a:r>
            <a:endParaRPr lang="et-EE" sz="2400" dirty="0">
              <a:solidFill>
                <a:srgbClr val="333333"/>
              </a:solidFill>
              <a:effectLst/>
              <a:latin typeface="Abadi" panose="020B0604020104020204" pitchFamily="34" charset="0"/>
            </a:endParaRPr>
          </a:p>
          <a:p>
            <a:pPr>
              <a:buClr>
                <a:srgbClr val="002060"/>
              </a:buClr>
            </a:pPr>
            <a:r>
              <a:rPr lang="et-EE" sz="2400" dirty="0">
                <a:solidFill>
                  <a:srgbClr val="333333"/>
                </a:solidFill>
                <a:latin typeface="Abadi" panose="020B0604020104020204" pitchFamily="34" charset="0"/>
              </a:rPr>
              <a:t>    </a:t>
            </a:r>
            <a:r>
              <a:rPr lang="en-US" sz="240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needs for teacher training</a:t>
            </a:r>
            <a:endParaRPr lang="et-EE" sz="2400" dirty="0">
              <a:solidFill>
                <a:srgbClr val="333333"/>
              </a:solidFill>
              <a:effectLst/>
              <a:latin typeface="Abadi" panose="020B0604020104020204" pitchFamily="34" charset="0"/>
            </a:endParaRPr>
          </a:p>
          <a:p>
            <a:pPr>
              <a:buClr>
                <a:srgbClr val="002060"/>
              </a:buClr>
            </a:pPr>
            <a:endParaRPr lang="et-EE" sz="1000" dirty="0">
              <a:solidFill>
                <a:srgbClr val="333333"/>
              </a:solidFill>
              <a:effectLst/>
              <a:latin typeface="Abadi" panose="020B0604020104020204" pitchFamily="34" charset="0"/>
            </a:endParaRP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t-EE" sz="2400" dirty="0">
                <a:solidFill>
                  <a:srgbClr val="333333"/>
                </a:solidFill>
                <a:latin typeface="Abadi" panose="020B0604020104020204" pitchFamily="34" charset="0"/>
              </a:rPr>
              <a:t> t</a:t>
            </a:r>
            <a:r>
              <a:rPr lang="en-US" sz="2400" dirty="0" err="1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eachers</a:t>
            </a:r>
            <a:r>
              <a:rPr lang="en-US" sz="240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 decide on the textbooks and teaching methods </a:t>
            </a:r>
            <a:r>
              <a:rPr lang="et-EE" sz="240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as long as  </a:t>
            </a:r>
          </a:p>
          <a:p>
            <a:pPr>
              <a:buClr>
                <a:srgbClr val="002060"/>
              </a:buClr>
            </a:pPr>
            <a:r>
              <a:rPr lang="et-EE" sz="2400" dirty="0">
                <a:solidFill>
                  <a:srgbClr val="333333"/>
                </a:solidFill>
                <a:latin typeface="Abadi" panose="020B0604020104020204" pitchFamily="34" charset="0"/>
              </a:rPr>
              <a:t>    </a:t>
            </a:r>
            <a:r>
              <a:rPr lang="et-EE" sz="240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learning outcomes stipulated in the national curricula</a:t>
            </a:r>
            <a:r>
              <a:rPr lang="et-EE" sz="2400" dirty="0">
                <a:solidFill>
                  <a:srgbClr val="333333"/>
                </a:solidFill>
                <a:latin typeface="Abadi" panose="020B0604020104020204" pitchFamily="34" charset="0"/>
              </a:rPr>
              <a:t> </a:t>
            </a:r>
            <a:r>
              <a:rPr lang="et-EE" sz="2400" dirty="0">
                <a:solidFill>
                  <a:srgbClr val="333333"/>
                </a:solidFill>
                <a:effectLst/>
                <a:latin typeface="Abadi" panose="020B0604020104020204" pitchFamily="34" charset="0"/>
              </a:rPr>
              <a:t>are reached</a:t>
            </a:r>
            <a:endParaRPr lang="en-US" sz="2400" dirty="0">
              <a:latin typeface="Abadi" panose="020B06040201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1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4EA0B-4B07-C829-C924-2FC5B437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b="1" dirty="0">
                <a:solidFill>
                  <a:srgbClr val="002060"/>
                </a:solidFill>
                <a:latin typeface="Abadi" panose="020B0604020104020204" pitchFamily="34" charset="0"/>
              </a:rPr>
              <a:t>3. </a:t>
            </a:r>
            <a:r>
              <a:rPr lang="et-EE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Focus on personalised learning paths</a:t>
            </a:r>
            <a:endParaRPr lang="en-US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521FD8-96C3-DCB1-858D-4FDFBB19AEA3}"/>
              </a:ext>
            </a:extLst>
          </p:cNvPr>
          <p:cNvSpPr txBox="1"/>
          <p:nvPr/>
        </p:nvSpPr>
        <p:spPr>
          <a:xfrm>
            <a:off x="905854" y="2016807"/>
            <a:ext cx="1044296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>
                <a:latin typeface="Abadi" panose="020B0604020104020204" pitchFamily="34" charset="0"/>
              </a:rPr>
              <a:t>Estonia’s Education Strategy 2021-2035</a:t>
            </a:r>
          </a:p>
          <a:p>
            <a:endParaRPr lang="et-EE" sz="2800" dirty="0">
              <a:latin typeface="Abadi" panose="020B0604020104020204" pitchFamily="34" charset="0"/>
            </a:endParaRP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800" dirty="0" err="1">
                <a:latin typeface="Abadi" panose="020B0604020104020204" pitchFamily="34" charset="0"/>
              </a:rPr>
              <a:t>personalisation</a:t>
            </a:r>
            <a:r>
              <a:rPr lang="en-US" sz="2800" dirty="0">
                <a:latin typeface="Abadi" panose="020B0604020104020204" pitchFamily="34" charset="0"/>
              </a:rPr>
              <a:t> and </a:t>
            </a:r>
            <a:r>
              <a:rPr lang="en-US" sz="2800" b="1" dirty="0">
                <a:latin typeface="Abadi" panose="020B0604020104020204" pitchFamily="34" charset="0"/>
              </a:rPr>
              <a:t>diversification</a:t>
            </a:r>
            <a:r>
              <a:rPr lang="en-US" sz="2800" dirty="0">
                <a:latin typeface="Abadi" panose="020B0604020104020204" pitchFamily="34" charset="0"/>
              </a:rPr>
              <a:t> of </a:t>
            </a:r>
            <a:r>
              <a:rPr lang="en-US" sz="2800" b="1" dirty="0">
                <a:latin typeface="Abadi" panose="020B0604020104020204" pitchFamily="34" charset="0"/>
              </a:rPr>
              <a:t>learning</a:t>
            </a:r>
            <a:endParaRPr lang="et-EE" sz="2800" b="1" dirty="0">
              <a:latin typeface="Abadi" panose="020B0604020104020204" pitchFamily="34" charset="0"/>
            </a:endParaRP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latin typeface="Abadi" panose="020B0604020104020204" pitchFamily="34" charset="0"/>
              </a:rPr>
              <a:t>supporting </a:t>
            </a:r>
            <a:r>
              <a:rPr lang="en-US" sz="2800" b="1" dirty="0">
                <a:latin typeface="Abadi" panose="020B0604020104020204" pitchFamily="34" charset="0"/>
              </a:rPr>
              <a:t>learning</a:t>
            </a:r>
            <a:r>
              <a:rPr lang="en-US" sz="2800" dirty="0">
                <a:latin typeface="Abadi" panose="020B0604020104020204" pitchFamily="34" charset="0"/>
              </a:rPr>
              <a:t> through digital solutions</a:t>
            </a:r>
            <a:endParaRPr lang="et-EE" sz="2800" dirty="0">
              <a:latin typeface="Abadi" panose="020B0604020104020204" pitchFamily="34" charset="0"/>
            </a:endParaRPr>
          </a:p>
          <a:p>
            <a:endParaRPr lang="et-EE" sz="2400" dirty="0">
              <a:latin typeface="Abadi" panose="020B060402010402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46DE7-FB9A-FAD3-D8A0-3045F879CCFC}"/>
              </a:ext>
            </a:extLst>
          </p:cNvPr>
          <p:cNvSpPr txBox="1"/>
          <p:nvPr/>
        </p:nvSpPr>
        <p:spPr>
          <a:xfrm>
            <a:off x="1179319" y="6392254"/>
            <a:ext cx="9366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2"/>
              </a:rPr>
              <a:t>https://www.educationestonia.org/estonia-introduced-developments-in-ai-in-education/</a:t>
            </a:r>
            <a:endParaRPr lang="et-EE" sz="800" dirty="0"/>
          </a:p>
          <a:p>
            <a:endParaRPr lang="en-US" sz="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5AD7C5-06AF-B179-8797-8AE384A3FA24}"/>
              </a:ext>
            </a:extLst>
          </p:cNvPr>
          <p:cNvSpPr txBox="1"/>
          <p:nvPr/>
        </p:nvSpPr>
        <p:spPr>
          <a:xfrm>
            <a:off x="971090" y="4389195"/>
            <a:ext cx="996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>
                <a:latin typeface="Abadi" panose="020B0604020104020204" pitchFamily="34" charset="0"/>
              </a:rPr>
              <a:t>The strategy says nothing about gender equality goals in education.</a:t>
            </a:r>
            <a:endParaRPr lang="en-US" sz="3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75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F3C0-882F-2A00-5557-F8B433C8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400" b="1" dirty="0">
                <a:latin typeface="Abadi" panose="020B0604020104020204" pitchFamily="34" charset="0"/>
              </a:rPr>
              <a:t>Gender equality in educational policy documents 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D2947-B5A6-44B2-627C-82632394665F}"/>
              </a:ext>
            </a:extLst>
          </p:cNvPr>
          <p:cNvSpPr txBox="1"/>
          <p:nvPr/>
        </p:nvSpPr>
        <p:spPr>
          <a:xfrm>
            <a:off x="999858" y="2213362"/>
            <a:ext cx="97507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b="1" dirty="0">
                <a:latin typeface="Abadi" panose="020B0604020104020204" pitchFamily="34" charset="0"/>
              </a:rPr>
              <a:t>2004    Gender Equality Act</a:t>
            </a:r>
          </a:p>
          <a:p>
            <a:endParaRPr lang="et-EE" b="1" dirty="0">
              <a:latin typeface="Abadi" panose="020B0604020104020204" pitchFamily="34" charset="0"/>
            </a:endParaRPr>
          </a:p>
          <a:p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78C7A4-D708-B715-9E75-DF4403A4B1D8}"/>
              </a:ext>
            </a:extLst>
          </p:cNvPr>
          <p:cNvSpPr txBox="1"/>
          <p:nvPr/>
        </p:nvSpPr>
        <p:spPr>
          <a:xfrm>
            <a:off x="999858" y="3070123"/>
            <a:ext cx="955704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badi" panose="020B0604020104020204" pitchFamily="34" charset="0"/>
              </a:rPr>
              <a:t>§ 10. </a:t>
            </a:r>
            <a:r>
              <a:rPr lang="en-US" sz="2400" dirty="0">
                <a:latin typeface="Century Gothic" panose="020B0502020202020204" pitchFamily="34" charset="0"/>
              </a:rPr>
              <a:t>Promotion of gender equality in education and training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“Educational and research institutions and other </a:t>
            </a:r>
            <a:r>
              <a:rPr lang="en-US" sz="2400" dirty="0" err="1">
                <a:latin typeface="Century Gothic" panose="020B0502020202020204" pitchFamily="34" charset="0"/>
              </a:rPr>
              <a:t>organisations</a:t>
            </a:r>
            <a:r>
              <a:rPr lang="en-US" sz="2400" dirty="0">
                <a:latin typeface="Century Gothic" panose="020B0502020202020204" pitchFamily="34" charset="0"/>
              </a:rPr>
              <a:t> delivering training shall ensure equal treatment of men and women in vocational guidance, education, professional and vocational development and re-training. </a:t>
            </a: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The curricula, study materials used and research conducted shall facilitate the abolishment of unequal treatment of women and men and promote equality</a:t>
            </a: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708990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6A8712-7B5C-6D18-68A3-C7B82168782E}"/>
              </a:ext>
            </a:extLst>
          </p:cNvPr>
          <p:cNvSpPr txBox="1"/>
          <p:nvPr/>
        </p:nvSpPr>
        <p:spPr>
          <a:xfrm>
            <a:off x="1008404" y="1843950"/>
            <a:ext cx="105796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000" b="1" dirty="0">
                <a:latin typeface="Abadi" panose="020B0604020104020204" pitchFamily="34" charset="0"/>
              </a:rPr>
              <a:t>National curriculum for kindergartens</a:t>
            </a:r>
          </a:p>
          <a:p>
            <a:endParaRPr lang="et-EE" sz="3200" b="1" dirty="0">
              <a:latin typeface="Abadi" panose="020B0604020104020204" pitchFamily="34" charset="0"/>
            </a:endParaRPr>
          </a:p>
          <a:p>
            <a:r>
              <a:rPr lang="et-EE" sz="3200" dirty="0">
                <a:latin typeface="Abadi" panose="020B0604020104020204" pitchFamily="34" charset="0"/>
              </a:rPr>
              <a:t>New curriculum currently being developed, mentions </a:t>
            </a:r>
            <a:r>
              <a:rPr lang="et-EE" sz="3200" b="1" dirty="0">
                <a:latin typeface="Abadi" panose="020B0604020104020204" pitchFamily="34" charset="0"/>
              </a:rPr>
              <a:t>gender equality as one of core values</a:t>
            </a:r>
            <a:r>
              <a:rPr lang="et-EE" sz="3200" dirty="0">
                <a:latin typeface="Abadi" panose="020B0604020104020204" pitchFamily="34" charset="0"/>
              </a:rPr>
              <a:t>.</a:t>
            </a:r>
            <a:r>
              <a:rPr lang="et-EE" sz="3200" b="1" dirty="0">
                <a:latin typeface="Abadi" panose="020B0604020104020204" pitchFamily="34" charset="0"/>
              </a:rPr>
              <a:t> </a:t>
            </a:r>
          </a:p>
          <a:p>
            <a:endParaRPr lang="et-EE" sz="3200" b="1" dirty="0">
              <a:latin typeface="Abadi" panose="020B0604020104020204" pitchFamily="34" charset="0"/>
            </a:endParaRPr>
          </a:p>
          <a:p>
            <a:r>
              <a:rPr lang="et-EE" sz="3200" dirty="0">
                <a:latin typeface="Abadi" panose="020B0604020104020204" pitchFamily="34" charset="0"/>
              </a:rPr>
              <a:t>Focus on developing digital skills.</a:t>
            </a:r>
          </a:p>
        </p:txBody>
      </p:sp>
    </p:spTree>
    <p:extLst>
      <p:ext uri="{BB962C8B-B14F-4D97-AF65-F5344CB8AC3E}">
        <p14:creationId xmlns:p14="http://schemas.microsoft.com/office/powerpoint/2010/main" val="1535224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E2B1-627C-FE9D-3061-6A7F0C822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6A8712-7B5C-6D18-68A3-C7B82168782E}"/>
              </a:ext>
            </a:extLst>
          </p:cNvPr>
          <p:cNvSpPr txBox="1"/>
          <p:nvPr/>
        </p:nvSpPr>
        <p:spPr>
          <a:xfrm>
            <a:off x="915112" y="1267804"/>
            <a:ext cx="1057969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b="1" dirty="0">
                <a:latin typeface="Abadi" panose="020B0604020104020204" pitchFamily="34" charset="0"/>
              </a:rPr>
              <a:t>National curricula for basic and upper secondary schools</a:t>
            </a:r>
          </a:p>
          <a:p>
            <a:endParaRPr lang="et-EE" sz="1600" b="1" dirty="0">
              <a:latin typeface="Abadi" panose="020B0604020104020204" pitchFamily="34" charset="0"/>
            </a:endParaRPr>
          </a:p>
          <a:p>
            <a:r>
              <a:rPr lang="et-EE" sz="3000" dirty="0">
                <a:latin typeface="Abadi" panose="020B0604020104020204" pitchFamily="34" charset="0"/>
              </a:rPr>
              <a:t>Mention</a:t>
            </a:r>
            <a:r>
              <a:rPr lang="et-EE" sz="3000" b="1" dirty="0">
                <a:latin typeface="Abadi" panose="020B0604020104020204" pitchFamily="34" charset="0"/>
              </a:rPr>
              <a:t> gender equality as a core value </a:t>
            </a:r>
            <a:r>
              <a:rPr lang="et-EE" sz="3000" dirty="0">
                <a:latin typeface="Abadi" panose="020B0604020104020204" pitchFamily="34" charset="0"/>
              </a:rPr>
              <a:t>alongside other social values</a:t>
            </a:r>
            <a:r>
              <a:rPr lang="et-EE" sz="3000" b="1" dirty="0">
                <a:latin typeface="Abadi" panose="020B0604020104020204" pitchFamily="34" charset="0"/>
              </a:rPr>
              <a:t> </a:t>
            </a:r>
            <a:r>
              <a:rPr lang="et-EE" sz="3000" dirty="0">
                <a:latin typeface="Abadi" panose="020B0604020104020204" pitchFamily="34" charset="0"/>
              </a:rPr>
              <a:t>such as </a:t>
            </a:r>
            <a:r>
              <a:rPr lang="en-US" sz="3000" dirty="0">
                <a:latin typeface="Abadi" panose="020B0604020104020204" pitchFamily="34" charset="0"/>
              </a:rPr>
              <a:t>liberty, democracy,</a:t>
            </a:r>
            <a:r>
              <a:rPr lang="et-EE" sz="3000" dirty="0">
                <a:latin typeface="Abadi" panose="020B0604020104020204" pitchFamily="34" charset="0"/>
              </a:rPr>
              <a:t> </a:t>
            </a:r>
            <a:r>
              <a:rPr lang="en-US" sz="3000" dirty="0">
                <a:latin typeface="Abadi" panose="020B0604020104020204" pitchFamily="34" charset="0"/>
              </a:rPr>
              <a:t>cultural diversity, </a:t>
            </a:r>
            <a:endParaRPr lang="et-EE" sz="3000" dirty="0">
              <a:latin typeface="Abadi" panose="020B0604020104020204" pitchFamily="34" charset="0"/>
            </a:endParaRPr>
          </a:p>
          <a:p>
            <a:r>
              <a:rPr lang="en-US" sz="3000" dirty="0">
                <a:latin typeface="Abadi" panose="020B0604020104020204" pitchFamily="34" charset="0"/>
              </a:rPr>
              <a:t>tolerance, environmental sustainability, solidarity, etc. </a:t>
            </a:r>
            <a:endParaRPr lang="et-EE" sz="3000" dirty="0">
              <a:latin typeface="Abadi" panose="020B0604020104020204" pitchFamily="34" charset="0"/>
            </a:endParaRPr>
          </a:p>
          <a:p>
            <a:endParaRPr lang="et-EE" sz="3200" b="1" dirty="0">
              <a:latin typeface="Abadi" panose="020B0604020104020204" pitchFamily="34" charset="0"/>
            </a:endParaRPr>
          </a:p>
          <a:p>
            <a:r>
              <a:rPr lang="en-US" sz="3000" b="1" dirty="0">
                <a:latin typeface="Abadi" panose="020B0604020104020204" pitchFamily="34" charset="0"/>
              </a:rPr>
              <a:t>So far, Estonia lacks</a:t>
            </a:r>
            <a:r>
              <a:rPr lang="et-EE" sz="3000" b="1" dirty="0">
                <a:latin typeface="Abadi" panose="020B0604020104020204" pitchFamily="34" charset="0"/>
              </a:rPr>
              <a:t> </a:t>
            </a:r>
            <a:r>
              <a:rPr lang="en-US" sz="3000" b="1" dirty="0">
                <a:latin typeface="Abadi" panose="020B0604020104020204" pitchFamily="34" charset="0"/>
              </a:rPr>
              <a:t>any national education policy document that would explicitly say what gender equality</a:t>
            </a:r>
            <a:r>
              <a:rPr lang="et-EE" sz="3000" b="1" dirty="0">
                <a:latin typeface="Abadi" panose="020B0604020104020204" pitchFamily="34" charset="0"/>
              </a:rPr>
              <a:t> </a:t>
            </a:r>
            <a:r>
              <a:rPr lang="en-US" sz="3000" b="1" dirty="0">
                <a:latin typeface="Abadi" panose="020B0604020104020204" pitchFamily="34" charset="0"/>
              </a:rPr>
              <a:t>objectives in education are</a:t>
            </a:r>
            <a:r>
              <a:rPr lang="et-EE" sz="3000" b="1" dirty="0">
                <a:latin typeface="Abadi" panose="020B0604020104020204" pitchFamily="34" charset="0"/>
              </a:rPr>
              <a:t>.</a:t>
            </a:r>
            <a:endParaRPr lang="en-US" sz="30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14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31318" y="2965828"/>
            <a:ext cx="10515600" cy="1325559"/>
          </a:xfrm>
        </p:spPr>
        <p:txBody>
          <a:bodyPr/>
          <a:lstStyle/>
          <a:p>
            <a:pPr lvl="0"/>
            <a:r>
              <a:rPr lang="en-US" sz="4000" dirty="0">
                <a:latin typeface="Century Gothic" pitchFamily="34"/>
              </a:rPr>
              <a:t>Write down the 3 greatest achievements in your life that you are </a:t>
            </a:r>
            <a:r>
              <a:rPr lang="et-EE" sz="4000" dirty="0">
                <a:latin typeface="Century Gothic" pitchFamily="34"/>
              </a:rPr>
              <a:t>really </a:t>
            </a:r>
            <a:r>
              <a:rPr lang="en-US" sz="4000" dirty="0">
                <a:latin typeface="Century Gothic" pitchFamily="34"/>
              </a:rPr>
              <a:t>proud of.</a:t>
            </a:r>
            <a:endParaRPr lang="et-EE" sz="4000" dirty="0">
              <a:latin typeface="Century Gothic" pitchFamily="34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0653" y="572862"/>
            <a:ext cx="1848633" cy="1220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341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416" y="2780928"/>
            <a:ext cx="10515600" cy="1325559"/>
          </a:xfrm>
        </p:spPr>
        <p:txBody>
          <a:bodyPr>
            <a:noAutofit/>
          </a:bodyPr>
          <a:lstStyle/>
          <a:p>
            <a:pPr lvl="0"/>
            <a:r>
              <a:rPr lang="et-EE" sz="4000" dirty="0">
                <a:latin typeface="Century Gothic" pitchFamily="34"/>
              </a:rPr>
              <a:t>Write down the</a:t>
            </a:r>
            <a:r>
              <a:rPr lang="en-US" sz="4000" dirty="0">
                <a:latin typeface="Century Gothic" pitchFamily="34"/>
              </a:rPr>
              <a:t> qualities </a:t>
            </a:r>
            <a:r>
              <a:rPr lang="et-EE" sz="4000" dirty="0">
                <a:latin typeface="Century Gothic" pitchFamily="34"/>
              </a:rPr>
              <a:t>/ characteristics that </a:t>
            </a:r>
            <a:r>
              <a:rPr lang="en-US" sz="4000" dirty="0">
                <a:latin typeface="Century Gothic" pitchFamily="34"/>
              </a:rPr>
              <a:t>have helped you achieve these </a:t>
            </a:r>
            <a:r>
              <a:rPr lang="et-EE" sz="4000" dirty="0">
                <a:latin typeface="Century Gothic" pitchFamily="34"/>
              </a:rPr>
              <a:t>three</a:t>
            </a:r>
            <a:r>
              <a:rPr lang="en-US" sz="4000" dirty="0">
                <a:latin typeface="Century Gothic" pitchFamily="34"/>
              </a:rPr>
              <a:t> things?</a:t>
            </a:r>
            <a:endParaRPr lang="et-EE" sz="4000" dirty="0">
              <a:latin typeface="Century Gothic" pitchFamily="34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6284" y="847228"/>
            <a:ext cx="1876303" cy="1290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450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5A6EFA4-D816-AE74-9162-C31BA9F9BF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6284" y="847228"/>
            <a:ext cx="1876303" cy="12903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AA9F6F-5366-701F-4A93-4FFD527F760E}"/>
              </a:ext>
            </a:extLst>
          </p:cNvPr>
          <p:cNvSpPr txBox="1"/>
          <p:nvPr/>
        </p:nvSpPr>
        <p:spPr>
          <a:xfrm>
            <a:off x="905854" y="2554664"/>
            <a:ext cx="102931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latin typeface="Century Gothic" panose="020B0502020202020204" pitchFamily="34" charset="0"/>
              </a:rPr>
              <a:t>Are </a:t>
            </a:r>
            <a:r>
              <a:rPr lang="en-US" sz="3200" dirty="0">
                <a:latin typeface="Century Gothic" panose="020B0502020202020204" pitchFamily="34" charset="0"/>
              </a:rPr>
              <a:t>the qualities proposed traditionally considered feminine, such as beautiful, gentle, caring, </a:t>
            </a:r>
            <a:r>
              <a:rPr lang="et-EE" sz="3200" dirty="0">
                <a:latin typeface="Century Gothic" panose="020B0502020202020204" pitchFamily="34" charset="0"/>
              </a:rPr>
              <a:t>compassionate </a:t>
            </a:r>
            <a:r>
              <a:rPr lang="en-US" sz="3200" dirty="0">
                <a:latin typeface="Century Gothic" panose="020B0502020202020204" pitchFamily="34" charset="0"/>
              </a:rPr>
              <a:t>or </a:t>
            </a:r>
          </a:p>
          <a:p>
            <a:r>
              <a:rPr lang="en-US" sz="3200" dirty="0">
                <a:latin typeface="Century Gothic" panose="020B0502020202020204" pitchFamily="34" charset="0"/>
              </a:rPr>
              <a:t>masculine, such as decisive, </a:t>
            </a:r>
            <a:r>
              <a:rPr lang="et-EE" sz="3200" dirty="0">
                <a:latin typeface="Century Gothic" panose="020B0502020202020204" pitchFamily="34" charset="0"/>
              </a:rPr>
              <a:t>determined, </a:t>
            </a:r>
            <a:r>
              <a:rPr lang="en-US" sz="3200" dirty="0">
                <a:latin typeface="Century Gothic" panose="020B0502020202020204" pitchFamily="34" charset="0"/>
              </a:rPr>
              <a:t>goal-oriented,</a:t>
            </a:r>
            <a:r>
              <a:rPr lang="et-EE" sz="3200" dirty="0">
                <a:latin typeface="Century Gothic" panose="020B0502020202020204" pitchFamily="34" charset="0"/>
              </a:rPr>
              <a:t> persistent</a:t>
            </a:r>
            <a:r>
              <a:rPr lang="en-US" sz="3200" dirty="0">
                <a:latin typeface="Century Gothic" panose="020B0502020202020204" pitchFamily="34" charset="0"/>
              </a:rPr>
              <a:t>?</a:t>
            </a:r>
            <a:endParaRPr lang="et-EE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74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E793C-D0CF-2E80-0E1D-532EC3848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27CD6-F44A-6A2E-8C05-5F7213BC94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8738" y="588096"/>
            <a:ext cx="4482708" cy="3990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F93D74-6352-2FA2-DCDE-0060996016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9278" y="4274416"/>
            <a:ext cx="4441629" cy="23417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9C1DBE-1BE1-7ABE-FA74-0038EC801C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1964" y="674318"/>
            <a:ext cx="4571409" cy="4218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8E287B-6B3B-C140-7AF3-29589D2A82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1425" y="4858979"/>
            <a:ext cx="4571408" cy="19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28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4BAA-444B-C855-1DDD-B617E0F6D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latin typeface="Century Gothic" panose="020B0502020202020204" pitchFamily="34" charset="0"/>
              </a:rPr>
              <a:t>Key words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D95A8C-DDFC-0B77-2360-B0AB491F07BF}"/>
              </a:ext>
            </a:extLst>
          </p:cNvPr>
          <p:cNvSpPr txBox="1"/>
          <p:nvPr/>
        </p:nvSpPr>
        <p:spPr>
          <a:xfrm>
            <a:off x="905854" y="1777525"/>
            <a:ext cx="9725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000" b="1" dirty="0">
                <a:latin typeface="Century Gothic" panose="020B0502020202020204" pitchFamily="34" charset="0"/>
              </a:rPr>
              <a:t>gender equality, pay gap, equal treatment, family models, gender roles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F0D37F-9702-A9CC-24D9-18E21C1214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5447" y="3445107"/>
            <a:ext cx="2734654" cy="21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03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4C025D37-101B-D0BF-728D-138CB0759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4D95E9-8A0E-45CC-D6A8-23E5B39DC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D8C056-52B3-9504-7435-3CAA42651B41}"/>
              </a:ext>
            </a:extLst>
          </p:cNvPr>
          <p:cNvSpPr txBox="1"/>
          <p:nvPr/>
        </p:nvSpPr>
        <p:spPr>
          <a:xfrm>
            <a:off x="5834199" y="2019942"/>
            <a:ext cx="3136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>
                <a:latin typeface="Century Gothic" panose="020B0502020202020204" pitchFamily="34" charset="0"/>
              </a:rPr>
              <a:t>Cleaning the home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223052-3B9B-8992-1837-FA957A6438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0804" y="1334493"/>
            <a:ext cx="8010526" cy="48819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22F1308-79DF-85D4-9DCB-2A1B1E79A7F0}"/>
              </a:ext>
            </a:extLst>
          </p:cNvPr>
          <p:cNvSpPr txBox="1"/>
          <p:nvPr/>
        </p:nvSpPr>
        <p:spPr>
          <a:xfrm>
            <a:off x="1367328" y="1599335"/>
            <a:ext cx="2939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>
                <a:latin typeface="Century Gothic" panose="020B0502020202020204" pitchFamily="34" charset="0"/>
              </a:rPr>
              <a:t>Willingness to take risks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42DFBF-0A75-B554-31CF-A2E5D9D150DA}"/>
              </a:ext>
            </a:extLst>
          </p:cNvPr>
          <p:cNvSpPr txBox="1"/>
          <p:nvPr/>
        </p:nvSpPr>
        <p:spPr>
          <a:xfrm>
            <a:off x="1367328" y="2011397"/>
            <a:ext cx="3341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>
                <a:latin typeface="Century Gothic" panose="020B0502020202020204" pitchFamily="34" charset="0"/>
              </a:rPr>
              <a:t>Cleaning the home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3876A8-3296-62A8-4F6E-8EFBFFA1457D}"/>
              </a:ext>
            </a:extLst>
          </p:cNvPr>
          <p:cNvSpPr txBox="1"/>
          <p:nvPr/>
        </p:nvSpPr>
        <p:spPr>
          <a:xfrm>
            <a:off x="1367328" y="2414913"/>
            <a:ext cx="323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>
                <a:latin typeface="Century Gothic" panose="020B0502020202020204" pitchFamily="34" charset="0"/>
              </a:rPr>
              <a:t>T</a:t>
            </a:r>
            <a:r>
              <a:rPr lang="en-US" sz="1400" b="1" dirty="0" err="1">
                <a:latin typeface="Century Gothic" panose="020B0502020202020204" pitchFamily="34" charset="0"/>
              </a:rPr>
              <a:t>aking</a:t>
            </a:r>
            <a:r>
              <a:rPr lang="en-US" sz="1400" b="1" dirty="0">
                <a:latin typeface="Century Gothic" panose="020B0502020202020204" pitchFamily="34" charset="0"/>
              </a:rPr>
              <a:t> care of </a:t>
            </a:r>
            <a:r>
              <a:rPr lang="et-EE" sz="1400" b="1" dirty="0">
                <a:latin typeface="Century Gothic" panose="020B0502020202020204" pitchFamily="34" charset="0"/>
              </a:rPr>
              <a:t>one’s </a:t>
            </a:r>
            <a:r>
              <a:rPr lang="en-US" sz="1400" b="1" dirty="0">
                <a:latin typeface="Century Gothic" panose="020B0502020202020204" pitchFamily="34" charset="0"/>
              </a:rPr>
              <a:t>appearance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19F15F-775B-31AC-6458-76D3374A74B0}"/>
              </a:ext>
            </a:extLst>
          </p:cNvPr>
          <p:cNvSpPr txBox="1"/>
          <p:nvPr/>
        </p:nvSpPr>
        <p:spPr>
          <a:xfrm>
            <a:off x="1367328" y="2785657"/>
            <a:ext cx="2751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>
                <a:latin typeface="Century Gothic" panose="020B0502020202020204" pitchFamily="34" charset="0"/>
              </a:rPr>
              <a:t>Cooking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5459F7-3CD5-AC71-6843-62651B22CB35}"/>
              </a:ext>
            </a:extLst>
          </p:cNvPr>
          <p:cNvSpPr txBox="1"/>
          <p:nvPr/>
        </p:nvSpPr>
        <p:spPr>
          <a:xfrm>
            <a:off x="1367328" y="3232222"/>
            <a:ext cx="2615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>
                <a:latin typeface="Century Gothic" panose="020B0502020202020204" pitchFamily="34" charset="0"/>
              </a:rPr>
              <a:t>Competitiveness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7D9105-E6B0-6293-4D8B-D54C51A1CBB3}"/>
              </a:ext>
            </a:extLst>
          </p:cNvPr>
          <p:cNvSpPr txBox="1"/>
          <p:nvPr/>
        </p:nvSpPr>
        <p:spPr>
          <a:xfrm>
            <a:off x="1367328" y="3618645"/>
            <a:ext cx="2427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>
                <a:latin typeface="Century Gothic" panose="020B0502020202020204" pitchFamily="34" charset="0"/>
              </a:rPr>
              <a:t>Driving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DD26E7-AA77-ABCA-1C35-CE39843B9D33}"/>
              </a:ext>
            </a:extLst>
          </p:cNvPr>
          <p:cNvSpPr txBox="1"/>
          <p:nvPr/>
        </p:nvSpPr>
        <p:spPr>
          <a:xfrm>
            <a:off x="1367328" y="4040250"/>
            <a:ext cx="2751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>
                <a:latin typeface="Century Gothic" panose="020B0502020202020204" pitchFamily="34" charset="0"/>
              </a:rPr>
              <a:t>Entrepreneurial spirit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143F3D-3268-F4F6-0F89-8AAE7B764B07}"/>
              </a:ext>
            </a:extLst>
          </p:cNvPr>
          <p:cNvSpPr txBox="1"/>
          <p:nvPr/>
        </p:nvSpPr>
        <p:spPr>
          <a:xfrm>
            <a:off x="1367328" y="4461855"/>
            <a:ext cx="2803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>
                <a:latin typeface="Century Gothic" panose="020B0502020202020204" pitchFamily="34" charset="0"/>
              </a:rPr>
              <a:t>Use of technology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C2589D-702D-51B1-9BB8-88F5E4E55561}"/>
              </a:ext>
            </a:extLst>
          </p:cNvPr>
          <p:cNvSpPr txBox="1"/>
          <p:nvPr/>
        </p:nvSpPr>
        <p:spPr>
          <a:xfrm>
            <a:off x="1358783" y="4799267"/>
            <a:ext cx="2640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>
                <a:latin typeface="Century Gothic" panose="020B0502020202020204" pitchFamily="34" charset="0"/>
              </a:rPr>
              <a:t>Interpersonal skills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280EDA-59F6-03B9-9AEF-EB99238937AE}"/>
              </a:ext>
            </a:extLst>
          </p:cNvPr>
          <p:cNvSpPr txBox="1"/>
          <p:nvPr/>
        </p:nvSpPr>
        <p:spPr>
          <a:xfrm>
            <a:off x="1367328" y="5225547"/>
            <a:ext cx="2538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>
                <a:latin typeface="Century Gothic" panose="020B0502020202020204" pitchFamily="34" charset="0"/>
              </a:rPr>
              <a:t>Behavioural skills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5450A8-2765-BEBF-6B4E-C2E824980DAC}"/>
              </a:ext>
            </a:extLst>
          </p:cNvPr>
          <p:cNvSpPr txBox="1"/>
          <p:nvPr/>
        </p:nvSpPr>
        <p:spPr>
          <a:xfrm>
            <a:off x="1358783" y="5672112"/>
            <a:ext cx="2461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>
                <a:latin typeface="Century Gothic" panose="020B0502020202020204" pitchFamily="34" charset="0"/>
              </a:rPr>
              <a:t>Financial skills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ECC10B5-E5E9-AA84-DF0C-5E15DE52DB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2612" y="3248025"/>
            <a:ext cx="866775" cy="3619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2A940D0-3A59-90A6-1E4F-FF7A511D9DD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2612" y="3248025"/>
            <a:ext cx="866775" cy="3619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AED9F7C-FB81-57D5-361D-12A9B7AD8A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568" y="2903653"/>
            <a:ext cx="1076770" cy="4496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299340B-84B7-ACCF-08D4-0995E06C049D}"/>
              </a:ext>
            </a:extLst>
          </p:cNvPr>
          <p:cNvSpPr txBox="1"/>
          <p:nvPr/>
        </p:nvSpPr>
        <p:spPr>
          <a:xfrm>
            <a:off x="10539193" y="2833561"/>
            <a:ext cx="854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>
                <a:latin typeface="Century Gothic" panose="020B0502020202020204" pitchFamily="34" charset="0"/>
              </a:rPr>
              <a:t>Girls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7D16CB-AB58-F2E1-1AFE-8E4B4740CF0D}"/>
              </a:ext>
            </a:extLst>
          </p:cNvPr>
          <p:cNvSpPr txBox="1"/>
          <p:nvPr/>
        </p:nvSpPr>
        <p:spPr>
          <a:xfrm>
            <a:off x="10539193" y="3094136"/>
            <a:ext cx="965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>
                <a:latin typeface="Century Gothic" panose="020B0502020202020204" pitchFamily="34" charset="0"/>
              </a:rPr>
              <a:t>Boys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F15DF4-83CB-77F5-449A-D9A6C05AA963}"/>
              </a:ext>
            </a:extLst>
          </p:cNvPr>
          <p:cNvSpPr txBox="1"/>
          <p:nvPr/>
        </p:nvSpPr>
        <p:spPr>
          <a:xfrm>
            <a:off x="1190983" y="64534"/>
            <a:ext cx="9101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>
                <a:latin typeface="Century Gothic" panose="020B0502020202020204" pitchFamily="34" charset="0"/>
              </a:rPr>
              <a:t>A long way to go to achieve gender equality. </a:t>
            </a:r>
          </a:p>
          <a:p>
            <a:r>
              <a:rPr lang="en-US" sz="2000" b="1" dirty="0">
                <a:latin typeface="Century Gothic" panose="020B0502020202020204" pitchFamily="34" charset="0"/>
              </a:rPr>
              <a:t>What skills and qualities should boys and girls be taught?</a:t>
            </a:r>
            <a:endParaRPr lang="et-EE" sz="2000" b="1" dirty="0">
              <a:latin typeface="Century Gothic" panose="020B0502020202020204" pitchFamily="34" charset="0"/>
            </a:endParaRPr>
          </a:p>
          <a:p>
            <a:r>
              <a:rPr lang="et-EE" sz="2000" b="1" dirty="0">
                <a:latin typeface="Century Gothic" panose="020B0502020202020204" pitchFamily="34" charset="0"/>
              </a:rPr>
              <a:t>Gender equality monitoring (2016)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D62BF5-014E-2298-84B8-D9CE4C2CBF98}"/>
              </a:ext>
            </a:extLst>
          </p:cNvPr>
          <p:cNvSpPr txBox="1"/>
          <p:nvPr/>
        </p:nvSpPr>
        <p:spPr>
          <a:xfrm>
            <a:off x="794759" y="6409346"/>
            <a:ext cx="9998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hlinkClick r:id="rId3"/>
              </a:rPr>
              <a:t>https://enut.ee/files/soolise_vordoiguslikkuse_monitooringu_raport_2016.pdf</a:t>
            </a:r>
            <a:endParaRPr lang="et-EE" sz="1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75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91BD-D437-6D7F-F574-37F8218AB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24"/>
            <a:ext cx="10515600" cy="1325563"/>
          </a:xfrm>
        </p:spPr>
        <p:txBody>
          <a:bodyPr>
            <a:normAutofit/>
          </a:bodyPr>
          <a:lstStyle/>
          <a:p>
            <a:r>
              <a:rPr lang="et-EE" sz="3600" b="1" dirty="0">
                <a:solidFill>
                  <a:srgbClr val="002060"/>
                </a:solidFill>
                <a:latin typeface="Abadi" panose="020B0604020104020204" pitchFamily="34" charset="0"/>
              </a:rPr>
              <a:t>What about promoting gender equality in Estonian schools?</a:t>
            </a:r>
            <a:endParaRPr lang="en-US" sz="3600" b="1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7708BF-28DD-0C47-5BBC-8F26DB5099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0673" y="1370217"/>
            <a:ext cx="6239557" cy="2518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E66F50-A227-BD23-6BE9-3B1F9B2363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0838" y="3949514"/>
            <a:ext cx="4300409" cy="22621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D7B2EE-5916-8E88-EEC1-47DCD7DC5588}"/>
              </a:ext>
            </a:extLst>
          </p:cNvPr>
          <p:cNvSpPr txBox="1"/>
          <p:nvPr/>
        </p:nvSpPr>
        <p:spPr>
          <a:xfrm>
            <a:off x="7827701" y="6611778"/>
            <a:ext cx="81526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https://eeagrants.org/news/putting-gender-equality-on-the-agenda-in-estonian-schools</a:t>
            </a:r>
            <a:endParaRPr lang="et-EE" sz="800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2F6821-E6D0-5BAD-5796-B556B3675636}"/>
              </a:ext>
            </a:extLst>
          </p:cNvPr>
          <p:cNvSpPr txBox="1"/>
          <p:nvPr/>
        </p:nvSpPr>
        <p:spPr>
          <a:xfrm>
            <a:off x="1198684" y="6288612"/>
            <a:ext cx="979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800" dirty="0">
                <a:solidFill>
                  <a:srgbClr val="002060"/>
                </a:solidFill>
                <a:latin typeface="Abadi" panose="020B0604020104020204" pitchFamily="34" charset="0"/>
              </a:rPr>
              <a:t>Project: Integrating gender into teacher education and training </a:t>
            </a:r>
            <a:r>
              <a:rPr lang="et-EE" sz="1600" dirty="0">
                <a:solidFill>
                  <a:srgbClr val="002060"/>
                </a:solidFill>
                <a:latin typeface="Abadi" panose="020B0604020104020204" pitchFamily="34" charset="0"/>
              </a:rPr>
              <a:t>(Norway Grants project, 2014-2015)</a:t>
            </a:r>
            <a:br>
              <a:rPr lang="en-US" sz="1600" dirty="0">
                <a:latin typeface="Abadi" panose="020B0604020104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26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40A9-72AB-B643-E7CD-10CA21509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z="3600" b="1" dirty="0">
                <a:latin typeface="Abadi" panose="020B0604020104020204" pitchFamily="34" charset="0"/>
              </a:rPr>
              <a:t>Factors contributing to promoting gender-sensitive education and combating gender stereotypes in Estonia </a:t>
            </a:r>
            <a:endParaRPr lang="en-US" sz="3600" b="1" dirty="0"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B4733F-A407-F5F0-9FE7-7E9964841029}"/>
              </a:ext>
            </a:extLst>
          </p:cNvPr>
          <p:cNvSpPr txBox="1"/>
          <p:nvPr/>
        </p:nvSpPr>
        <p:spPr>
          <a:xfrm>
            <a:off x="689361" y="1825595"/>
            <a:ext cx="10447946" cy="4473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t-EE" sz="2800" dirty="0"/>
              <a:t>  </a:t>
            </a:r>
            <a:r>
              <a:rPr lang="et-EE" sz="2800" b="1" dirty="0">
                <a:solidFill>
                  <a:srgbClr val="002060"/>
                </a:solidFill>
                <a:latin typeface="Abadi" panose="020B0604020104020204" pitchFamily="34" charset="0"/>
              </a:rPr>
              <a:t>an active role played by NGOs</a:t>
            </a:r>
            <a:r>
              <a:rPr lang="et-EE" sz="2800" b="1" dirty="0">
                <a:latin typeface="Abadi" panose="020B0604020104020204" pitchFamily="34" charset="0"/>
              </a:rPr>
              <a:t>:  </a:t>
            </a:r>
            <a:r>
              <a:rPr lang="et-EE" sz="2800" dirty="0">
                <a:latin typeface="Abadi" panose="020B0604020104020204" pitchFamily="34" charset="0"/>
              </a:rPr>
              <a:t>awareness-raising,</a:t>
            </a:r>
            <a:r>
              <a:rPr lang="et-EE" sz="2800" b="1" dirty="0">
                <a:latin typeface="Abadi" panose="020B0604020104020204" pitchFamily="34" charset="0"/>
              </a:rPr>
              <a:t> </a:t>
            </a:r>
            <a:r>
              <a:rPr lang="et-EE" sz="2800" dirty="0">
                <a:latin typeface="Abadi" panose="020B0604020104020204" pitchFamily="34" charset="0"/>
              </a:rPr>
              <a:t>projects, </a:t>
            </a:r>
          </a:p>
          <a:p>
            <a:r>
              <a:rPr lang="et-EE" sz="2800" dirty="0">
                <a:latin typeface="Abadi" panose="020B0604020104020204" pitchFamily="34" charset="0"/>
              </a:rPr>
              <a:t>    delivery of in-service teacher training, preparation of teacher </a:t>
            </a:r>
          </a:p>
          <a:p>
            <a:r>
              <a:rPr lang="et-EE" sz="2800" dirty="0">
                <a:latin typeface="Abadi" panose="020B0604020104020204" pitchFamily="34" charset="0"/>
              </a:rPr>
              <a:t>    resources, etc</a:t>
            </a:r>
          </a:p>
          <a:p>
            <a:endParaRPr lang="et-EE" sz="100" dirty="0">
              <a:latin typeface="Abadi" panose="020B0604020104020204" pitchFamily="34" charset="0"/>
            </a:endParaRPr>
          </a:p>
          <a:p>
            <a:endParaRPr lang="et-EE" sz="100" dirty="0">
              <a:latin typeface="Abadi" panose="020B0604020104020204" pitchFamily="34" charset="0"/>
            </a:endParaRPr>
          </a:p>
          <a:p>
            <a:endParaRPr lang="et-EE" sz="100" dirty="0">
              <a:latin typeface="Abadi" panose="020B0604020104020204" pitchFamily="34" charset="0"/>
            </a:endParaRPr>
          </a:p>
          <a:p>
            <a:endParaRPr lang="et-EE" sz="100" dirty="0">
              <a:latin typeface="Abadi" panose="020B0604020104020204" pitchFamily="34" charset="0"/>
            </a:endParaRPr>
          </a:p>
          <a:p>
            <a:endParaRPr lang="et-EE" sz="100" dirty="0">
              <a:latin typeface="Abadi" panose="020B0604020104020204" pitchFamily="34" charset="0"/>
            </a:endParaRPr>
          </a:p>
          <a:p>
            <a:endParaRPr lang="et-EE" sz="100" dirty="0">
              <a:latin typeface="Abadi" panose="020B0604020104020204" pitchFamily="34" charset="0"/>
            </a:endParaRPr>
          </a:p>
          <a:p>
            <a:endParaRPr lang="et-EE" sz="100" dirty="0">
              <a:latin typeface="Abadi" panose="020B0604020104020204" pitchFamily="34" charset="0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t-EE" sz="2800" dirty="0">
                <a:latin typeface="Abadi" panose="020B0604020104020204" pitchFamily="34" charset="0"/>
              </a:rPr>
              <a:t> start in the early 2000s mostly thanks to Nordic cooperation 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t-EE" sz="2800" dirty="0">
                <a:latin typeface="Abadi" panose="020B0604020104020204" pitchFamily="34" charset="0"/>
              </a:rPr>
              <a:t> access to Nordic and EU funding and expertise</a:t>
            </a:r>
          </a:p>
          <a:p>
            <a:endParaRPr lang="et-EE" sz="100" dirty="0"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t-EE" sz="2800" dirty="0">
                <a:latin typeface="Abadi" panose="020B0604020104020204" pitchFamily="34" charset="0"/>
              </a:rPr>
              <a:t> cooperation with teacher training  institutions: Tallinn University, </a:t>
            </a:r>
          </a:p>
          <a:p>
            <a:r>
              <a:rPr lang="et-EE" sz="2800" dirty="0">
                <a:latin typeface="Abadi" panose="020B0604020104020204" pitchFamily="34" charset="0"/>
              </a:rPr>
              <a:t>    University of Tartu</a:t>
            </a:r>
          </a:p>
          <a:p>
            <a:endParaRPr lang="et-EE" sz="1000" dirty="0">
              <a:latin typeface="Abadi" panose="020B060402010402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t-EE" sz="2800" dirty="0">
                <a:latin typeface="Abadi" panose="020B0604020104020204" pitchFamily="34" charset="0"/>
              </a:rPr>
              <a:t>cooperation with the Ministry of Education and Research</a:t>
            </a:r>
          </a:p>
          <a:p>
            <a:endParaRPr lang="et-EE" sz="1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43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FA43-1E49-EF68-5493-01264E1EB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b="1" dirty="0">
                <a:solidFill>
                  <a:srgbClr val="002060"/>
                </a:solidFill>
                <a:latin typeface="Abadi" panose="020B0604020104020204" pitchFamily="34" charset="0"/>
              </a:rPr>
              <a:t>Breaking gender stereotypes and promoting gender-sensitive education - project-based work (since 2008)</a:t>
            </a:r>
            <a:endParaRPr lang="en-US" sz="3600" b="1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1A0D3D-B084-B8E2-FBEC-A8C61B887E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02247" y="3033971"/>
            <a:ext cx="1865560" cy="25010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5704B7-D6F6-9867-1ABD-9D312FA0A6A8}"/>
              </a:ext>
            </a:extLst>
          </p:cNvPr>
          <p:cNvSpPr txBox="1"/>
          <p:nvPr/>
        </p:nvSpPr>
        <p:spPr>
          <a:xfrm>
            <a:off x="8369824" y="6093785"/>
            <a:ext cx="5554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https://www.gendernora.cz/l/fair-play-at-schools2/</a:t>
            </a:r>
            <a:endParaRPr lang="et-EE" sz="800" dirty="0"/>
          </a:p>
          <a:p>
            <a:r>
              <a:rPr lang="et-EE" sz="800" dirty="0">
                <a:hlinkClick r:id="rId4"/>
              </a:rPr>
              <a:t>https://www.enu.ee/lisa/374_Vabaks.pdf</a:t>
            </a:r>
            <a:endParaRPr lang="et-EE" sz="800" dirty="0"/>
          </a:p>
          <a:p>
            <a:r>
              <a:rPr lang="en-US" sz="800" dirty="0">
                <a:hlinkClick r:id="rId5"/>
              </a:rPr>
              <a:t>https://bre-ak.eu/public/Materialid/BREAK-OPETAJAD-36lk_A4_3bld-ENG.pdf</a:t>
            </a:r>
            <a:endParaRPr lang="et-EE" sz="800" dirty="0"/>
          </a:p>
          <a:p>
            <a:r>
              <a:rPr lang="et-EE" sz="800" dirty="0">
                <a:hlinkClick r:id="rId6"/>
              </a:rPr>
              <a:t>https://enut.ee/files/metoodiline_juhend.pdf</a:t>
            </a:r>
            <a:endParaRPr lang="et-EE" sz="800" dirty="0"/>
          </a:p>
          <a:p>
            <a:r>
              <a:rPr lang="et-EE" sz="800" i="1" dirty="0">
                <a:hlinkClick r:id="rId7"/>
              </a:rPr>
              <a:t>https://enut.ee/sugu-ja-haridus-keeles-ja-meeles-artiklikogumik</a:t>
            </a:r>
            <a:r>
              <a:rPr lang="et-EE" sz="800" dirty="0">
                <a:hlinkClick r:id="rId7"/>
              </a:rPr>
              <a:t>/</a:t>
            </a:r>
            <a:endParaRPr lang="et-EE" sz="800" dirty="0"/>
          </a:p>
          <a:p>
            <a:endParaRPr lang="et-EE" sz="800" dirty="0"/>
          </a:p>
          <a:p>
            <a:endParaRPr lang="et-EE" sz="800" dirty="0"/>
          </a:p>
          <a:p>
            <a:endParaRPr lang="et-EE" sz="800" dirty="0"/>
          </a:p>
          <a:p>
            <a:endParaRPr 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168A71-B4B4-2AC6-76A8-944B3CB3CE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4965" y="2128339"/>
            <a:ext cx="2347995" cy="2970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C2A808-7E46-F0D2-9373-2DBAE2D8DC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8127" y="4709005"/>
            <a:ext cx="1514050" cy="1994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0A3681-BE87-C52E-D465-4EF93E4F9E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2749" y="4141784"/>
            <a:ext cx="1743807" cy="23105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DFC306-FA17-8FBD-0BC3-44262C5B3B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819994"/>
            <a:ext cx="2094005" cy="1692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7DC15B-3438-A76A-16A5-2556F4D6A7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643" y="3512430"/>
            <a:ext cx="2094006" cy="1196575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36F59D9-AD8D-E355-0BCF-FE682F6A6F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52" y="1770140"/>
            <a:ext cx="2001588" cy="285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91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50E6F-5464-B33C-A263-2B8D00696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27" y="30127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t-EE" b="1" dirty="0">
                <a:solidFill>
                  <a:srgbClr val="002060"/>
                </a:solidFill>
                <a:latin typeface="Abadi" panose="020B0604020104020204" pitchFamily="34" charset="0"/>
              </a:rPr>
            </a:br>
            <a:r>
              <a:rPr lang="et-EE" sz="3100" b="1" dirty="0">
                <a:solidFill>
                  <a:srgbClr val="002060"/>
                </a:solidFill>
                <a:latin typeface="Abadi" panose="020B0604020104020204" pitchFamily="34" charset="0"/>
              </a:rPr>
              <a:t>Integrating gender into teacher education and training (Norway Grants project, 2014-2015. Research findings</a:t>
            </a:r>
            <a:br>
              <a:rPr lang="en-US" sz="3600" b="1" dirty="0">
                <a:latin typeface="Abadi" panose="020B0604020104020204" pitchFamily="34" charset="0"/>
              </a:rPr>
            </a:br>
            <a:endParaRPr lang="en-US" sz="3600" b="1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A436E5-462A-A9F9-3A79-B2C2476747A1}"/>
              </a:ext>
            </a:extLst>
          </p:cNvPr>
          <p:cNvSpPr txBox="1"/>
          <p:nvPr/>
        </p:nvSpPr>
        <p:spPr>
          <a:xfrm>
            <a:off x="1014565" y="1626841"/>
            <a:ext cx="9220912" cy="4419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>
                <a:latin typeface="Century Gothic" panose="020B0502020202020204" pitchFamily="34" charset="0"/>
              </a:rPr>
              <a:t>Survey of nearly 1,000 students, pre-school, </a:t>
            </a:r>
            <a:r>
              <a:rPr lang="en-US" dirty="0">
                <a:latin typeface="Century Gothic" panose="020B0502020202020204" pitchFamily="34" charset="0"/>
              </a:rPr>
              <a:t>primary school</a:t>
            </a:r>
            <a:r>
              <a:rPr lang="et-EE" dirty="0">
                <a:latin typeface="Century Gothic" panose="020B0502020202020204" pitchFamily="34" charset="0"/>
              </a:rPr>
              <a:t> and</a:t>
            </a:r>
            <a:r>
              <a:rPr lang="en-US" dirty="0">
                <a:latin typeface="Century Gothic" panose="020B0502020202020204" pitchFamily="34" charset="0"/>
              </a:rPr>
              <a:t> vocational school</a:t>
            </a:r>
            <a:r>
              <a:rPr lang="et-EE" dirty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teachers about their </a:t>
            </a:r>
            <a:r>
              <a:rPr lang="en-US" b="1" dirty="0">
                <a:latin typeface="Century Gothic" panose="020B0502020202020204" pitchFamily="34" charset="0"/>
              </a:rPr>
              <a:t>experiences with</a:t>
            </a:r>
            <a:r>
              <a:rPr lang="et-EE" b="1" dirty="0">
                <a:latin typeface="Century Gothic" panose="020B0502020202020204" pitchFamily="34" charset="0"/>
              </a:rPr>
              <a:t> </a:t>
            </a:r>
            <a:r>
              <a:rPr lang="en-US" b="1" dirty="0">
                <a:latin typeface="Century Gothic" panose="020B0502020202020204" pitchFamily="34" charset="0"/>
              </a:rPr>
              <a:t>and attitudes towards gender roles in school. </a:t>
            </a:r>
            <a:r>
              <a:rPr lang="et-EE" b="1" dirty="0">
                <a:latin typeface="Century Gothic" panose="020B0502020202020204" pitchFamily="34" charset="0"/>
              </a:rPr>
              <a:t> </a:t>
            </a:r>
            <a:r>
              <a:rPr lang="et-EE" dirty="0">
                <a:latin typeface="Century Gothic" panose="020B0502020202020204" pitchFamily="34" charset="0"/>
              </a:rPr>
              <a:t>Results: </a:t>
            </a:r>
          </a:p>
          <a:p>
            <a:endParaRPr lang="et-EE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5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fair treatment in school, regardless of gender, is important for both girls and boys </a:t>
            </a:r>
            <a:endParaRPr lang="et-EE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5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t-EE" dirty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both genders agree that boys overall reap more benefits at school than girls</a:t>
            </a:r>
            <a:endParaRPr lang="et-EE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5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t-EE" dirty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students perceive that teachers have different expectations for boys and girls </a:t>
            </a:r>
            <a:endParaRPr lang="et-EE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5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t-EE" dirty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boys are met with lower requirements to perform well in school </a:t>
            </a:r>
            <a:endParaRPr lang="et-EE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5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t-EE" dirty="0">
                <a:latin typeface="Century Gothic" panose="020B0502020202020204" pitchFamily="34" charset="0"/>
              </a:rPr>
              <a:t> b</a:t>
            </a:r>
            <a:r>
              <a:rPr lang="en-US" dirty="0" err="1">
                <a:latin typeface="Century Gothic" panose="020B0502020202020204" pitchFamily="34" charset="0"/>
              </a:rPr>
              <a:t>oys</a:t>
            </a:r>
            <a:r>
              <a:rPr lang="en-US" dirty="0">
                <a:latin typeface="Century Gothic" panose="020B0502020202020204" pitchFamily="34" charset="0"/>
              </a:rPr>
              <a:t>’ violent </a:t>
            </a:r>
            <a:r>
              <a:rPr lang="en-US" dirty="0" err="1">
                <a:latin typeface="Century Gothic" panose="020B0502020202020204" pitchFamily="34" charset="0"/>
              </a:rPr>
              <a:t>behaviour</a:t>
            </a:r>
            <a:r>
              <a:rPr lang="et-EE" dirty="0">
                <a:latin typeface="Century Gothic" panose="020B0502020202020204" pitchFamily="34" charset="0"/>
              </a:rPr>
              <a:t> is </a:t>
            </a:r>
            <a:r>
              <a:rPr lang="en-US" dirty="0">
                <a:latin typeface="Century Gothic" panose="020B0502020202020204" pitchFamily="34" charset="0"/>
              </a:rPr>
              <a:t>often</a:t>
            </a:r>
            <a:r>
              <a:rPr lang="et-EE" dirty="0">
                <a:latin typeface="Century Gothic" panose="020B0502020202020204" pitchFamily="34" charset="0"/>
              </a:rPr>
              <a:t> tolerated</a:t>
            </a:r>
          </a:p>
          <a:p>
            <a:pPr marL="285750" indent="-285750">
              <a:spcAft>
                <a:spcPts val="5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t-EE" dirty="0">
                <a:latin typeface="Century Gothic" panose="020B0502020202020204" pitchFamily="34" charset="0"/>
              </a:rPr>
              <a:t> g</a:t>
            </a:r>
            <a:r>
              <a:rPr lang="en-US" dirty="0" err="1">
                <a:latin typeface="Century Gothic" panose="020B0502020202020204" pitchFamily="34" charset="0"/>
              </a:rPr>
              <a:t>irls</a:t>
            </a:r>
            <a:r>
              <a:rPr lang="en-US" dirty="0">
                <a:latin typeface="Century Gothic" panose="020B0502020202020204" pitchFamily="34" charset="0"/>
              </a:rPr>
              <a:t> strive to perform better</a:t>
            </a:r>
            <a:r>
              <a:rPr lang="et-EE" dirty="0">
                <a:latin typeface="Century Gothic" panose="020B0502020202020204" pitchFamily="34" charset="0"/>
              </a:rPr>
              <a:t> even if their grades are good</a:t>
            </a:r>
          </a:p>
          <a:p>
            <a:pPr marL="285750" indent="-285750">
              <a:spcAft>
                <a:spcPts val="5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t-EE" dirty="0">
                <a:latin typeface="Century Gothic" panose="020B0502020202020204" pitchFamily="34" charset="0"/>
              </a:rPr>
              <a:t> t</a:t>
            </a:r>
            <a:r>
              <a:rPr lang="en-US" dirty="0">
                <a:latin typeface="Century Gothic" panose="020B0502020202020204" pitchFamily="34" charset="0"/>
              </a:rPr>
              <a:t>he expectations of masculinity that boys are met with at school are strong</a:t>
            </a:r>
            <a:endParaRPr lang="et-EE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5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t-EE" dirty="0">
                <a:latin typeface="Century Gothic" panose="020B0502020202020204" pitchFamily="34" charset="0"/>
              </a:rPr>
              <a:t> t</a:t>
            </a:r>
            <a:r>
              <a:rPr lang="en-US" dirty="0">
                <a:latin typeface="Century Gothic" panose="020B0502020202020204" pitchFamily="34" charset="0"/>
              </a:rPr>
              <a:t>he majority of the students believe </a:t>
            </a:r>
            <a:r>
              <a:rPr lang="et-EE" dirty="0">
                <a:latin typeface="Century Gothic" panose="020B0502020202020204" pitchFamily="34" charset="0"/>
              </a:rPr>
              <a:t>teachers’ gender has little relevance in teaching, the  </a:t>
            </a:r>
            <a:r>
              <a:rPr lang="en-US" dirty="0">
                <a:latin typeface="Century Gothic" panose="020B0502020202020204" pitchFamily="34" charset="0"/>
              </a:rPr>
              <a:t>most important thing is teachers’ dedication to their subject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85A7E5-2109-1BDE-922C-2D3710597506}"/>
              </a:ext>
            </a:extLst>
          </p:cNvPr>
          <p:cNvSpPr txBox="1"/>
          <p:nvPr/>
        </p:nvSpPr>
        <p:spPr>
          <a:xfrm>
            <a:off x="1123827" y="6365557"/>
            <a:ext cx="93149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2"/>
              </a:rPr>
              <a:t>https://eeagrants.org/news/putting-gender-equality-on-the-agenda-in-estonian-schools</a:t>
            </a:r>
            <a:endParaRPr lang="et-EE" sz="800" dirty="0"/>
          </a:p>
          <a:p>
            <a:endParaRPr lang="et-EE" sz="800" dirty="0"/>
          </a:p>
          <a:p>
            <a:endParaRPr lang="en-U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7860FE4-B778-2017-3572-FF164850E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636" y="4647650"/>
            <a:ext cx="1571791" cy="19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1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0DD2DF-E75C-D1A5-18DA-E13C661E1B44}"/>
              </a:ext>
            </a:extLst>
          </p:cNvPr>
          <p:cNvSpPr txBox="1"/>
          <p:nvPr/>
        </p:nvSpPr>
        <p:spPr>
          <a:xfrm>
            <a:off x="1139044" y="6444529"/>
            <a:ext cx="83236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Eesti </a:t>
            </a:r>
            <a:r>
              <a:rPr lang="en-US" sz="800" i="1" dirty="0" err="1"/>
              <a:t>keele</a:t>
            </a:r>
            <a:r>
              <a:rPr lang="en-US" sz="800" i="1" dirty="0"/>
              <a:t> </a:t>
            </a:r>
            <a:r>
              <a:rPr lang="en-US" sz="800" i="1" dirty="0" err="1"/>
              <a:t>õpik</a:t>
            </a:r>
            <a:r>
              <a:rPr lang="en-US" sz="800" i="1" dirty="0"/>
              <a:t> I </a:t>
            </a:r>
            <a:r>
              <a:rPr lang="en-US" sz="800" i="1" dirty="0" err="1"/>
              <a:t>klassile</a:t>
            </a:r>
            <a:r>
              <a:rPr lang="en-US" sz="800" i="1" dirty="0"/>
              <a:t>. </a:t>
            </a:r>
            <a:r>
              <a:rPr lang="en-US" sz="800" i="1" dirty="0" err="1"/>
              <a:t>Avita</a:t>
            </a:r>
            <a:r>
              <a:rPr lang="en-US" sz="800" i="1" dirty="0"/>
              <a:t> Pille </a:t>
            </a:r>
            <a:r>
              <a:rPr lang="en-US" sz="800" i="1" dirty="0" err="1"/>
              <a:t>Arnik</a:t>
            </a:r>
            <a:r>
              <a:rPr lang="en-US" sz="800" i="1" dirty="0"/>
              <a:t>.</a:t>
            </a:r>
          </a:p>
          <a:p>
            <a:r>
              <a:rPr lang="en-US" sz="800" dirty="0">
                <a:hlinkClick r:id="rId2"/>
              </a:rPr>
              <a:t>https://www.opiq.ee/Kit/Details/141</a:t>
            </a:r>
            <a:endParaRPr lang="et-EE" sz="8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10F3D-E3F2-6A69-5B6A-F4E626A6B370}"/>
              </a:ext>
            </a:extLst>
          </p:cNvPr>
          <p:cNvSpPr txBox="1"/>
          <p:nvPr/>
        </p:nvSpPr>
        <p:spPr>
          <a:xfrm>
            <a:off x="717848" y="478071"/>
            <a:ext cx="9990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b="1" dirty="0">
                <a:solidFill>
                  <a:srgbClr val="002060"/>
                </a:solidFill>
                <a:latin typeface="Abadi" panose="020B0604020104020204" pitchFamily="34" charset="0"/>
              </a:rPr>
              <a:t>Current trends: fewer gender stereotypes in textbooks and new gender roles promoted from early 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38E0A-2C33-FDD3-EB74-B2A89FE4F488}"/>
              </a:ext>
            </a:extLst>
          </p:cNvPr>
          <p:cNvSpPr txBox="1"/>
          <p:nvPr/>
        </p:nvSpPr>
        <p:spPr>
          <a:xfrm>
            <a:off x="1135998" y="6177467"/>
            <a:ext cx="6278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80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Illustration from The Estonian </a:t>
            </a:r>
            <a:r>
              <a:rPr lang="et-EE" dirty="0">
                <a:latin typeface="Abadi" panose="020B0604020104020204" pitchFamily="34" charset="0"/>
                <a:ea typeface="Calibri" panose="020F0502020204030204" pitchFamily="34" charset="0"/>
              </a:rPr>
              <a:t>L</a:t>
            </a:r>
            <a:r>
              <a:rPr lang="et-EE" sz="180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anguage textbook, Grade 1</a:t>
            </a:r>
            <a:endParaRPr lang="en-US" dirty="0">
              <a:latin typeface="Abadi" panose="020B0604020104020204" pitchFamily="34" charset="0"/>
            </a:endParaRPr>
          </a:p>
        </p:txBody>
      </p:sp>
      <p:pic>
        <p:nvPicPr>
          <p:cNvPr id="7" name="Pilt 2">
            <a:extLst>
              <a:ext uri="{FF2B5EF4-FFF2-40B4-BE49-F238E27FC236}">
                <a16:creationId xmlns:a16="http://schemas.microsoft.com/office/drawing/2014/main" id="{45F3510C-1C75-83AD-DC1A-43D3548A11C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8477" y="1684747"/>
            <a:ext cx="5189113" cy="418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714508A6-1934-0E77-E9C4-4004C1C67DC4}"/>
              </a:ext>
            </a:extLst>
          </p:cNvPr>
          <p:cNvSpPr/>
          <p:nvPr/>
        </p:nvSpPr>
        <p:spPr>
          <a:xfrm>
            <a:off x="7414703" y="2089258"/>
            <a:ext cx="3771742" cy="163867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If I were president, I would wake up in the morning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77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A10F3D-E3F2-6A69-5B6A-F4E626A6B370}"/>
              </a:ext>
            </a:extLst>
          </p:cNvPr>
          <p:cNvSpPr txBox="1"/>
          <p:nvPr/>
        </p:nvSpPr>
        <p:spPr>
          <a:xfrm>
            <a:off x="717848" y="919951"/>
            <a:ext cx="999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b="1" dirty="0">
                <a:solidFill>
                  <a:srgbClr val="002060"/>
                </a:solidFill>
                <a:latin typeface="Abadi" panose="020B0604020104020204" pitchFamily="34" charset="0"/>
              </a:rPr>
              <a:t>Current trend: Increased attention to gender equality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4B59BD-F421-858D-59A1-3A76D56B01C8}"/>
              </a:ext>
            </a:extLst>
          </p:cNvPr>
          <p:cNvSpPr txBox="1"/>
          <p:nvPr/>
        </p:nvSpPr>
        <p:spPr>
          <a:xfrm>
            <a:off x="717848" y="1557196"/>
            <a:ext cx="10157989" cy="415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CC70D9-0BA8-8176-36EB-0BC60CAC35B7}"/>
              </a:ext>
            </a:extLst>
          </p:cNvPr>
          <p:cNvSpPr txBox="1"/>
          <p:nvPr/>
        </p:nvSpPr>
        <p:spPr>
          <a:xfrm>
            <a:off x="717848" y="1711106"/>
            <a:ext cx="9524246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t-EE" sz="800" dirty="0">
              <a:latin typeface="Abadi" panose="020B0604020104020204" pitchFamily="34" charset="0"/>
            </a:endParaRPr>
          </a:p>
          <a:p>
            <a:r>
              <a:rPr lang="en-US" sz="2800" dirty="0">
                <a:latin typeface="Abadi" panose="020B0604020104020204" pitchFamily="34" charset="0"/>
              </a:rPr>
              <a:t>With the launch of Horizon Europe – the key funding </a:t>
            </a:r>
            <a:r>
              <a:rPr lang="en-US" sz="2800" dirty="0" err="1">
                <a:latin typeface="Abadi" panose="020B0604020104020204" pitchFamily="34" charset="0"/>
              </a:rPr>
              <a:t>programme</a:t>
            </a:r>
            <a:r>
              <a:rPr lang="en-US" sz="2800" dirty="0">
                <a:latin typeface="Abadi" panose="020B0604020104020204" pitchFamily="34" charset="0"/>
              </a:rPr>
              <a:t> for research and innovation (R &amp; I) – in 2021, a new eligibility criterion was introduced to strengthen gender equality as a cross-cutting priority</a:t>
            </a:r>
            <a:r>
              <a:rPr lang="en-US" sz="3200" dirty="0">
                <a:latin typeface="Abadi" panose="020B0604020104020204" pitchFamily="34" charset="0"/>
              </a:rPr>
              <a:t>: </a:t>
            </a:r>
            <a:endParaRPr lang="et-EE" sz="3200" dirty="0"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t-EE" dirty="0">
              <a:latin typeface="Abadi" panose="020B0604020104020204" pitchFamily="34" charset="0"/>
            </a:endParaRPr>
          </a:p>
          <a:p>
            <a:r>
              <a:rPr lang="en-US" sz="2800" dirty="0" err="1">
                <a:latin typeface="Abadi" panose="020B0604020104020204" pitchFamily="34" charset="0"/>
              </a:rPr>
              <a:t>organisations</a:t>
            </a:r>
            <a:r>
              <a:rPr lang="en-US" sz="2800" dirty="0">
                <a:latin typeface="Abadi" panose="020B0604020104020204" pitchFamily="34" charset="0"/>
              </a:rPr>
              <a:t> applying for Horizon Europe funds are required to have </a:t>
            </a:r>
            <a:r>
              <a:rPr lang="en-US" sz="3600" b="1" dirty="0">
                <a:latin typeface="Abadi" panose="020B0604020104020204" pitchFamily="34" charset="0"/>
              </a:rPr>
              <a:t>a gender equality plan (GEP) </a:t>
            </a:r>
            <a:r>
              <a:rPr lang="en-US" sz="2800" dirty="0">
                <a:latin typeface="Abadi" panose="020B0604020104020204" pitchFamily="34" charset="0"/>
              </a:rPr>
              <a:t>in place. For the calls with submission deadlines in 2022 and beyond, the GEP eligibility criterion will apply to all parts of Horizon Europe.</a:t>
            </a:r>
            <a:r>
              <a:rPr lang="et-EE" sz="2800" dirty="0">
                <a:latin typeface="Abadi" panose="020B0604020104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t-EE" sz="2800" dirty="0">
              <a:latin typeface="Abadi" panose="020B0604020104020204" pitchFamily="34" charset="0"/>
            </a:endParaRPr>
          </a:p>
          <a:p>
            <a:endParaRPr lang="et-EE" sz="2800" dirty="0">
              <a:latin typeface="Abadi" panose="020B06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08D4C2-1878-B5F5-1A70-A7C5AE12AC3F}"/>
              </a:ext>
            </a:extLst>
          </p:cNvPr>
          <p:cNvSpPr txBox="1"/>
          <p:nvPr/>
        </p:nvSpPr>
        <p:spPr>
          <a:xfrm>
            <a:off x="717848" y="6201624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hlinkClick r:id="rId2"/>
              </a:rPr>
              <a:t>https://eige.europa.eu/gender-mainstreaming/toolkits/gear/horizon-europe-gep-criterion</a:t>
            </a:r>
            <a:endParaRPr lang="et-EE" sz="1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79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F4109-455A-7807-F897-157394040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379" y="36512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t-EE" sz="3600" b="1" dirty="0">
                <a:latin typeface="Century Gothic" panose="020B0502020202020204" pitchFamily="34" charset="0"/>
              </a:rPr>
            </a:br>
            <a:br>
              <a:rPr lang="et-EE" sz="3600" b="1" dirty="0">
                <a:latin typeface="Century Gothic" panose="020B0502020202020204" pitchFamily="34" charset="0"/>
              </a:rPr>
            </a:br>
            <a:br>
              <a:rPr lang="et-EE" sz="3600" b="1" dirty="0">
                <a:latin typeface="Century Gothic" panose="020B0502020202020204" pitchFamily="34" charset="0"/>
              </a:rPr>
            </a:br>
            <a:r>
              <a:rPr lang="en-US" sz="3100" b="1" dirty="0">
                <a:latin typeface="Century Gothic" panose="020B0502020202020204" pitchFamily="34" charset="0"/>
              </a:rPr>
              <a:t>Good examples and practices for teachers, young people and the community to promote gender equality</a:t>
            </a:r>
            <a:r>
              <a:rPr lang="et-EE" sz="3100" b="1" dirty="0">
                <a:latin typeface="Century Gothic" panose="020B0502020202020204" pitchFamily="34" charset="0"/>
              </a:rPr>
              <a:t> </a:t>
            </a:r>
            <a:br>
              <a:rPr lang="et-EE" sz="2700" b="1" dirty="0">
                <a:latin typeface="Century Gothic" panose="020B0502020202020204" pitchFamily="34" charset="0"/>
              </a:rPr>
            </a:br>
            <a:br>
              <a:rPr lang="et-EE" sz="1000" b="1" dirty="0">
                <a:latin typeface="Century Gothic" panose="020B0502020202020204" pitchFamily="34" charset="0"/>
              </a:rPr>
            </a:br>
            <a:r>
              <a:rPr lang="et-EE" sz="3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Only Girls in Tech movement -  HK Unicorn Squad</a:t>
            </a:r>
            <a:br>
              <a:rPr lang="et-EE" sz="2700" b="1" dirty="0">
                <a:latin typeface="Century Gothic" panose="020B0502020202020204" pitchFamily="34" charset="0"/>
              </a:rPr>
            </a:br>
            <a:br>
              <a:rPr lang="et-EE" sz="2700" b="1" dirty="0">
                <a:latin typeface="Century Gothic" panose="020B0502020202020204" pitchFamily="34" charset="0"/>
              </a:rPr>
            </a:br>
            <a:br>
              <a:rPr lang="et-EE" sz="3600" b="1" dirty="0">
                <a:solidFill>
                  <a:srgbClr val="002060"/>
                </a:solidFill>
                <a:latin typeface="Abadi" panose="020B0604020104020204" pitchFamily="34" charset="0"/>
              </a:rPr>
            </a:br>
            <a:br>
              <a:rPr lang="et-EE" sz="3600" b="1" dirty="0">
                <a:solidFill>
                  <a:srgbClr val="002060"/>
                </a:solidFill>
                <a:latin typeface="Abadi" panose="020B0604020104020204" pitchFamily="34" charset="0"/>
              </a:rPr>
            </a:br>
            <a:endParaRPr lang="en-US" sz="1100" b="1" dirty="0">
              <a:latin typeface="Abadi" panose="020B06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081471-B29E-85B7-3852-0D3B25042461}"/>
              </a:ext>
            </a:extLst>
          </p:cNvPr>
          <p:cNvSpPr txBox="1"/>
          <p:nvPr/>
        </p:nvSpPr>
        <p:spPr>
          <a:xfrm>
            <a:off x="724968" y="6550375"/>
            <a:ext cx="108787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hlinkClick r:id="rId2"/>
              </a:rPr>
              <a:t>https://www.facebook.com/HKUnicornSquad/photos/3209441399269762</a:t>
            </a:r>
            <a:endParaRPr lang="et-EE" sz="800" i="1" dirty="0"/>
          </a:p>
          <a:p>
            <a:r>
              <a:rPr lang="en-US" sz="800" i="1" dirty="0">
                <a:hlinkClick r:id="rId3"/>
              </a:rPr>
              <a:t>https://unicornsquad.ee/who-we-are/?lang=en</a:t>
            </a:r>
            <a:endParaRPr lang="et-EE" sz="800" i="1" dirty="0"/>
          </a:p>
          <a:p>
            <a:endParaRPr lang="en-US" sz="1100" dirty="0"/>
          </a:p>
        </p:txBody>
      </p:sp>
      <p:pic>
        <p:nvPicPr>
          <p:cNvPr id="17" name="Content Placeholder 16" descr="A picture containing grass, outdoor, person&#10;&#10;Description automatically generated">
            <a:extLst>
              <a:ext uri="{FF2B5EF4-FFF2-40B4-BE49-F238E27FC236}">
                <a16:creationId xmlns:a16="http://schemas.microsoft.com/office/drawing/2014/main" id="{0BC5EB65-554F-9E5A-7B5A-057666E401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75" y="4261386"/>
            <a:ext cx="3486689" cy="2243061"/>
          </a:xfrm>
        </p:spPr>
      </p:pic>
      <p:pic>
        <p:nvPicPr>
          <p:cNvPr id="25" name="Picture 24" descr="A picture containing text, indoor, person, floor&#10;&#10;Description automatically generated">
            <a:extLst>
              <a:ext uri="{FF2B5EF4-FFF2-40B4-BE49-F238E27FC236}">
                <a16:creationId xmlns:a16="http://schemas.microsoft.com/office/drawing/2014/main" id="{26C0EA43-AA0E-30A6-31E6-01CAF93A21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75" y="1848417"/>
            <a:ext cx="3486689" cy="23666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91F2D5-FD34-9562-3FC5-3179A0406671}"/>
              </a:ext>
            </a:extLst>
          </p:cNvPr>
          <p:cNvSpPr txBox="1"/>
          <p:nvPr/>
        </p:nvSpPr>
        <p:spPr>
          <a:xfrm>
            <a:off x="5261043" y="1812207"/>
            <a:ext cx="5742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latin typeface="Abadi" panose="020B0604020104020204" pitchFamily="34" charset="0"/>
              </a:rPr>
              <a:t>Mission: </a:t>
            </a:r>
            <a:r>
              <a:rPr lang="en-US" b="1" dirty="0">
                <a:latin typeface="Abadi" panose="020B0604020104020204" pitchFamily="34" charset="0"/>
              </a:rPr>
              <a:t>To increase girls’ interest in technology, robotics and science from an early age and thus increase the number of women working in ICT.</a:t>
            </a:r>
            <a:endParaRPr lang="et-EE" b="1" dirty="0">
              <a:latin typeface="Abadi" panose="020B0604020104020204" pitchFamily="34" charset="0"/>
            </a:endParaRPr>
          </a:p>
          <a:p>
            <a:endParaRPr lang="et-EE" b="1" dirty="0">
              <a:latin typeface="Abadi" panose="020B0604020104020204" pitchFamily="34" charset="0"/>
            </a:endParaRPr>
          </a:p>
          <a:p>
            <a:r>
              <a:rPr lang="et-EE" b="1" dirty="0">
                <a:latin typeface="Abadi" panose="020B0604020104020204" pitchFamily="34" charset="0"/>
              </a:rPr>
              <a:t>160 groups with over 2,000 participants</a:t>
            </a:r>
          </a:p>
          <a:p>
            <a:r>
              <a:rPr lang="et-EE" b="1" dirty="0">
                <a:latin typeface="Abadi" panose="020B0604020104020204" pitchFamily="34" charset="0"/>
              </a:rPr>
              <a:t> Age 7-14</a:t>
            </a:r>
          </a:p>
          <a:p>
            <a:endParaRPr lang="en-US" b="1" dirty="0">
              <a:latin typeface="Abadi" panose="020B060402010402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E3B283-AA6D-9790-C60C-AACFA036E3D3}"/>
              </a:ext>
            </a:extLst>
          </p:cNvPr>
          <p:cNvSpPr txBox="1"/>
          <p:nvPr/>
        </p:nvSpPr>
        <p:spPr>
          <a:xfrm>
            <a:off x="1418602" y="6642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Content Placeholder 7" descr="A large group of people gathered outside a building&#10;&#10;Description automatically generated with low confidence">
            <a:extLst>
              <a:ext uri="{FF2B5EF4-FFF2-40B4-BE49-F238E27FC236}">
                <a16:creationId xmlns:a16="http://schemas.microsoft.com/office/drawing/2014/main" id="{C9875143-C7FB-6D01-F7CD-DFB62B384A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699" y="3669180"/>
            <a:ext cx="5210086" cy="2786626"/>
          </a:xfrm>
        </p:spPr>
      </p:pic>
    </p:spTree>
    <p:extLst>
      <p:ext uri="{BB962C8B-B14F-4D97-AF65-F5344CB8AC3E}">
        <p14:creationId xmlns:p14="http://schemas.microsoft.com/office/powerpoint/2010/main" val="303923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864B18-082E-1C26-2B43-948B45FBB87F}"/>
              </a:ext>
            </a:extLst>
          </p:cNvPr>
          <p:cNvSpPr txBox="1"/>
          <p:nvPr/>
        </p:nvSpPr>
        <p:spPr>
          <a:xfrm>
            <a:off x="1290414" y="720566"/>
            <a:ext cx="9126909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3200" b="1" dirty="0">
                <a:latin typeface="Century Gothic" panose="020B0502020202020204" pitchFamily="34" charset="0"/>
              </a:rPr>
              <a:t>The origin of the name HK Unicorn Squad</a:t>
            </a:r>
          </a:p>
          <a:p>
            <a:endParaRPr lang="et-EE" sz="2400" b="1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The reason and inspiration for the name was provided by </a:t>
            </a:r>
            <a:r>
              <a:rPr lang="et-EE" dirty="0">
                <a:latin typeface="Century Gothic" panose="020B0502020202020204" pitchFamily="34" charset="0"/>
              </a:rPr>
              <a:t>the </a:t>
            </a:r>
            <a:r>
              <a:rPr lang="en-US" dirty="0">
                <a:latin typeface="Century Gothic" panose="020B0502020202020204" pitchFamily="34" charset="0"/>
              </a:rPr>
              <a:t>daughter </a:t>
            </a:r>
            <a:r>
              <a:rPr lang="et-EE" dirty="0">
                <a:latin typeface="Century Gothic" panose="020B0502020202020204" pitchFamily="34" charset="0"/>
              </a:rPr>
              <a:t>of the initiator of the HK Unicorn Squad Taavi Kotka.  </a:t>
            </a:r>
            <a:r>
              <a:rPr lang="en-US" dirty="0">
                <a:latin typeface="Century Gothic" panose="020B0502020202020204" pitchFamily="34" charset="0"/>
              </a:rPr>
              <a:t>Helena </a:t>
            </a:r>
            <a:r>
              <a:rPr lang="et-EE" dirty="0">
                <a:latin typeface="Century Gothic" panose="020B0502020202020204" pitchFamily="34" charset="0"/>
              </a:rPr>
              <a:t> Kotka, aged 10 at the time, </a:t>
            </a:r>
            <a:r>
              <a:rPr lang="en-US" dirty="0">
                <a:latin typeface="Century Gothic" panose="020B0502020202020204" pitchFamily="34" charset="0"/>
              </a:rPr>
              <a:t>wanted to be a member of a robotics group and in general, she loved technological stuff. </a:t>
            </a:r>
            <a:endParaRPr lang="et-EE" dirty="0">
              <a:latin typeface="Century Gothic" panose="020B0502020202020204" pitchFamily="34" charset="0"/>
            </a:endParaRPr>
          </a:p>
          <a:p>
            <a:endParaRPr lang="et-EE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However, under some confusing circumstances, the number of students in her robotics group was reduced one day, and Helena was excluded because “she wasn’t as active as the boys” (meaning: she was a girl). It irritated Helena’s father, who started looking for like-minded people in order to find a better solution together.</a:t>
            </a:r>
            <a:endParaRPr lang="et-EE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Thus, “HK” stands for the initials of Helena </a:t>
            </a:r>
            <a:r>
              <a:rPr lang="en-US" dirty="0" err="1">
                <a:latin typeface="Century Gothic" panose="020B0502020202020204" pitchFamily="34" charset="0"/>
              </a:rPr>
              <a:t>Kotka</a:t>
            </a:r>
            <a:r>
              <a:rPr lang="en-US" dirty="0">
                <a:latin typeface="Century Gothic" panose="020B0502020202020204" pitchFamily="34" charset="0"/>
              </a:rPr>
              <a:t>, and “Unicorn Squad” was added as Helena was wearing a dress with a unicorn’s picture at the time of choosing the name, and it simply felt very inspiring. In addition, </a:t>
            </a:r>
            <a:r>
              <a:rPr lang="en-US" b="1" dirty="0">
                <a:latin typeface="Century Gothic" panose="020B0502020202020204" pitchFamily="34" charset="0"/>
              </a:rPr>
              <a:t>unicorns are very special creatures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n-US" b="1" dirty="0">
                <a:latin typeface="Century Gothic" panose="020B0502020202020204" pitchFamily="34" charset="0"/>
              </a:rPr>
              <a:t>just like all the girls in our tech squads.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E09C9F-C9D7-0C49-7340-62875F1CD8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0414" y="6137434"/>
            <a:ext cx="1433224" cy="2923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3D4CB3-307C-94E0-0C41-1CA09E3B15F5}"/>
              </a:ext>
            </a:extLst>
          </p:cNvPr>
          <p:cNvSpPr txBox="1"/>
          <p:nvPr/>
        </p:nvSpPr>
        <p:spPr>
          <a:xfrm>
            <a:off x="8466498" y="6503440"/>
            <a:ext cx="636661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hlinkClick r:id="rId3"/>
              </a:rPr>
              <a:t>https://unicornsquad.ee/who-we-are/?lang=en</a:t>
            </a:r>
            <a:endParaRPr lang="et-EE" sz="11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46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BF89E-EE76-817A-1E68-89906DEDA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latin typeface="Century Gothic" panose="020B0502020202020204" pitchFamily="34" charset="0"/>
              </a:rPr>
              <a:t>Who is involved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200EE9-42F7-37EB-2667-EEB8992F35BD}"/>
              </a:ext>
            </a:extLst>
          </p:cNvPr>
          <p:cNvSpPr txBox="1"/>
          <p:nvPr/>
        </p:nvSpPr>
        <p:spPr>
          <a:xfrm>
            <a:off x="1051844" y="1851197"/>
            <a:ext cx="98276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t-EE" sz="2400" dirty="0">
                <a:latin typeface="Century Gothic" panose="020B0502020202020204" pitchFamily="34" charset="0"/>
              </a:rPr>
              <a:t>  </a:t>
            </a:r>
            <a:r>
              <a:rPr lang="et-EE" sz="2000" dirty="0">
                <a:latin typeface="Century Gothic" panose="020B0502020202020204" pitchFamily="34" charset="0"/>
              </a:rPr>
              <a:t>Pupils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t-EE" sz="2000" dirty="0">
                <a:latin typeface="Century Gothic" panose="020B0502020202020204" pitchFamily="34" charset="0"/>
              </a:rPr>
              <a:t>  Teachers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t-EE" sz="2000" dirty="0">
                <a:latin typeface="Century Gothic" panose="020B0502020202020204" pitchFamily="34" charset="0"/>
              </a:rPr>
              <a:t>  Parents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t-EE" sz="2000" dirty="0">
                <a:latin typeface="Century Gothic" panose="020B0502020202020204" pitchFamily="34" charset="0"/>
              </a:rPr>
              <a:t>  Businesses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t-EE" sz="2000" dirty="0">
                <a:latin typeface="Century Gothic" panose="020B0502020202020204" pitchFamily="34" charset="0"/>
              </a:rPr>
              <a:t>  Local authorities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80CEA-56D8-A23B-F187-B852E0A4EDAE}"/>
              </a:ext>
            </a:extLst>
          </p:cNvPr>
          <p:cNvSpPr txBox="1"/>
          <p:nvPr/>
        </p:nvSpPr>
        <p:spPr>
          <a:xfrm>
            <a:off x="974998" y="4196210"/>
            <a:ext cx="10259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HK Unicorn Squad’s technology classes are conducted by </a:t>
            </a:r>
            <a:r>
              <a:rPr lang="en-US" b="1" dirty="0">
                <a:latin typeface="Century Gothic" panose="020B0502020202020204" pitchFamily="34" charset="0"/>
              </a:rPr>
              <a:t>enthusiastic parents </a:t>
            </a:r>
            <a:r>
              <a:rPr lang="en-US" dirty="0">
                <a:latin typeface="Century Gothic" panose="020B0502020202020204" pitchFamily="34" charset="0"/>
              </a:rPr>
              <a:t>and </a:t>
            </a:r>
            <a:r>
              <a:rPr lang="en-US" b="1" dirty="0">
                <a:latin typeface="Century Gothic" panose="020B0502020202020204" pitchFamily="34" charset="0"/>
              </a:rPr>
              <a:t>teachers</a:t>
            </a:r>
            <a:r>
              <a:rPr lang="en-US" dirty="0">
                <a:latin typeface="Century Gothic" panose="020B0502020202020204" pitchFamily="34" charset="0"/>
              </a:rPr>
              <a:t> from all over Estonia.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FFDA22-6CD5-7F78-E7B0-6AF1885B59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6130" y="5119441"/>
            <a:ext cx="7358909" cy="10044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380674-C789-3455-2924-5475BBFD0F61}"/>
              </a:ext>
            </a:extLst>
          </p:cNvPr>
          <p:cNvSpPr txBox="1"/>
          <p:nvPr/>
        </p:nvSpPr>
        <p:spPr>
          <a:xfrm>
            <a:off x="758083" y="6400800"/>
            <a:ext cx="1025993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hlinkClick r:id="rId3"/>
              </a:rPr>
              <a:t>https://unicornsquad.ee/who-we-are/?lang=en</a:t>
            </a:r>
            <a:endParaRPr lang="et-EE" sz="1100" i="1" dirty="0"/>
          </a:p>
          <a:p>
            <a:endParaRPr lang="en-US" i="1" dirty="0"/>
          </a:p>
        </p:txBody>
      </p:sp>
      <p:pic>
        <p:nvPicPr>
          <p:cNvPr id="12" name="Picture 11" descr="A group of people sitting around a table with a person standing in the background&#10;&#10;Description automatically generated with low confidence">
            <a:extLst>
              <a:ext uri="{FF2B5EF4-FFF2-40B4-BE49-F238E27FC236}">
                <a16:creationId xmlns:a16="http://schemas.microsoft.com/office/drawing/2014/main" id="{6C877D79-32DA-837F-12A0-8D41AF1393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73" y="1298961"/>
            <a:ext cx="4255134" cy="239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9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AB57B-B1E0-838B-132C-8B838972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668"/>
            <a:ext cx="10515600" cy="1325563"/>
          </a:xfrm>
        </p:spPr>
        <p:txBody>
          <a:bodyPr/>
          <a:lstStyle/>
          <a:p>
            <a:r>
              <a:rPr lang="et-EE" b="1" dirty="0">
                <a:solidFill>
                  <a:srgbClr val="002060"/>
                </a:solidFill>
                <a:latin typeface="Abadi" panose="020B0604020104020204" pitchFamily="34" charset="0"/>
              </a:rPr>
              <a:t>Talking points</a:t>
            </a:r>
            <a:endParaRPr lang="en-US" b="1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542D65-3BE2-15FC-239E-FEB940ED2F39}"/>
              </a:ext>
            </a:extLst>
          </p:cNvPr>
          <p:cNvSpPr txBox="1"/>
          <p:nvPr/>
        </p:nvSpPr>
        <p:spPr>
          <a:xfrm>
            <a:off x="766272" y="1690688"/>
            <a:ext cx="105875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</a:pPr>
            <a:endParaRPr lang="et-EE" sz="1000" dirty="0">
              <a:latin typeface="Abadi" panose="020B060402010402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t-EE" sz="3200" dirty="0">
                <a:latin typeface="Abadi" panose="020B0604020104020204" pitchFamily="34" charset="0"/>
              </a:rPr>
              <a:t>  Gender equality in Estonia</a:t>
            </a:r>
          </a:p>
          <a:p>
            <a:pPr>
              <a:buClr>
                <a:srgbClr val="002060"/>
              </a:buClr>
            </a:pPr>
            <a:endParaRPr lang="et-EE" sz="1000" dirty="0">
              <a:latin typeface="Abadi" panose="020B060402010402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t-EE" sz="3200" dirty="0">
                <a:latin typeface="Abadi" panose="020B0604020104020204" pitchFamily="34" charset="0"/>
              </a:rPr>
              <a:t>  </a:t>
            </a:r>
            <a:r>
              <a:rPr lang="et-EE" sz="2800" dirty="0">
                <a:latin typeface="Abadi" panose="020B0604020104020204" pitchFamily="34" charset="0"/>
              </a:rPr>
              <a:t>Education in Estonia</a:t>
            </a:r>
          </a:p>
          <a:p>
            <a:pPr>
              <a:buClr>
                <a:srgbClr val="002060"/>
              </a:buClr>
            </a:pPr>
            <a:endParaRPr lang="et-EE" sz="1000" dirty="0">
              <a:latin typeface="Abadi" panose="020B0604020104020204" pitchFamily="34" charset="0"/>
            </a:endParaRPr>
          </a:p>
          <a:p>
            <a:pPr>
              <a:buClr>
                <a:srgbClr val="002060"/>
              </a:buClr>
            </a:pPr>
            <a:endParaRPr lang="et-EE" sz="200" dirty="0">
              <a:latin typeface="Abadi" panose="020B060402010402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t-EE" sz="2800" dirty="0">
                <a:latin typeface="Abadi" panose="020B0604020104020204" pitchFamily="34" charset="0"/>
              </a:rPr>
              <a:t>  Gender equality in educational policy documents</a:t>
            </a:r>
          </a:p>
          <a:p>
            <a:pPr>
              <a:buClr>
                <a:srgbClr val="002060"/>
              </a:buClr>
            </a:pPr>
            <a:endParaRPr lang="et-EE" sz="1000" dirty="0">
              <a:latin typeface="Abadi" panose="020B0604020104020204" pitchFamily="34" charset="0"/>
            </a:endParaRPr>
          </a:p>
          <a:p>
            <a:pPr marL="571500" indent="-5715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t-EE" sz="2800" dirty="0">
                <a:latin typeface="Abadi" panose="020B0604020104020204" pitchFamily="34" charset="0"/>
              </a:rPr>
              <a:t> Breaking gender stereotypes and promoting gender-sensitive </a:t>
            </a:r>
          </a:p>
          <a:p>
            <a:pPr>
              <a:buClr>
                <a:srgbClr val="002060"/>
              </a:buClr>
            </a:pPr>
            <a:r>
              <a:rPr lang="et-EE" sz="2800" dirty="0">
                <a:latin typeface="Abadi" panose="020B0604020104020204" pitchFamily="34" charset="0"/>
              </a:rPr>
              <a:t>      education</a:t>
            </a:r>
          </a:p>
          <a:p>
            <a:pPr>
              <a:buClr>
                <a:srgbClr val="002060"/>
              </a:buClr>
            </a:pPr>
            <a:endParaRPr lang="et-EE" sz="1000" dirty="0">
              <a:latin typeface="Abadi" panose="020B0604020104020204" pitchFamily="34" charset="0"/>
            </a:endParaRPr>
          </a:p>
          <a:p>
            <a:pPr marL="571500" indent="-5715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t-EE" sz="2800" dirty="0">
                <a:latin typeface="Abadi" panose="020B0604020104020204" pitchFamily="34" charset="0"/>
              </a:rPr>
              <a:t> </a:t>
            </a:r>
            <a:r>
              <a:rPr lang="en-US" sz="2800" dirty="0">
                <a:latin typeface="Abadi" panose="020B0604020104020204" pitchFamily="34" charset="0"/>
              </a:rPr>
              <a:t>Good examples and practices for teachers, young people and </a:t>
            </a:r>
            <a:r>
              <a:rPr lang="et-EE" sz="2800" dirty="0">
                <a:latin typeface="Abadi" panose="020B0604020104020204" pitchFamily="34" charset="0"/>
              </a:rPr>
              <a:t> </a:t>
            </a:r>
          </a:p>
          <a:p>
            <a:pPr>
              <a:buClr>
                <a:srgbClr val="002060"/>
              </a:buClr>
            </a:pPr>
            <a:r>
              <a:rPr lang="et-EE" sz="2800" dirty="0">
                <a:latin typeface="Abadi" panose="020B0604020104020204" pitchFamily="34" charset="0"/>
              </a:rPr>
              <a:t>      </a:t>
            </a:r>
            <a:r>
              <a:rPr lang="en-US" sz="2800" dirty="0">
                <a:latin typeface="Abadi" panose="020B0604020104020204" pitchFamily="34" charset="0"/>
              </a:rPr>
              <a:t>the community to promote gender equality</a:t>
            </a:r>
            <a:endParaRPr lang="et-EE" sz="2800" dirty="0">
              <a:latin typeface="Abadi" panose="020B0604020104020204" pitchFamily="34" charset="0"/>
            </a:endParaRPr>
          </a:p>
          <a:p>
            <a:pPr>
              <a:buClr>
                <a:srgbClr val="002060"/>
              </a:buClr>
            </a:pPr>
            <a:endParaRPr lang="et-EE" sz="1000" b="1" dirty="0">
              <a:latin typeface="Abadi" panose="020B0604020104020204" pitchFamily="34" charset="0"/>
            </a:endParaRPr>
          </a:p>
          <a:p>
            <a:pPr>
              <a:buClr>
                <a:srgbClr val="002060"/>
              </a:buClr>
            </a:pPr>
            <a:r>
              <a:rPr lang="et-EE" sz="2800" b="1" dirty="0">
                <a:latin typeface="Abadi" panose="020B0604020104020204" pitchFamily="34" charset="0"/>
              </a:rPr>
              <a:t>  </a:t>
            </a:r>
            <a:br>
              <a:rPr lang="en-US" sz="2800" b="1" dirty="0">
                <a:latin typeface="Abadi" panose="020B0604020104020204" pitchFamily="34" charset="0"/>
              </a:rPr>
            </a:br>
            <a:endParaRPr lang="et-EE" sz="2800" dirty="0">
              <a:latin typeface="Abadi" panose="020B0604020104020204" pitchFamily="34" charset="0"/>
            </a:endParaRPr>
          </a:p>
          <a:p>
            <a:pPr marL="171450" indent="-171450"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et-EE" sz="1000" dirty="0">
              <a:latin typeface="Abadi" panose="020B0604020104020204" pitchFamily="34" charset="0"/>
            </a:endParaRPr>
          </a:p>
          <a:p>
            <a:pPr>
              <a:buClr>
                <a:srgbClr val="002060"/>
              </a:buClr>
            </a:pPr>
            <a:endParaRPr lang="et-EE" dirty="0"/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et-E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1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D12DE8-DC96-447C-2375-4EE70E61F5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795" y="2217180"/>
            <a:ext cx="2299479" cy="10050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EF672A-3229-0DB8-2D08-9E6F35BA7C7D}"/>
              </a:ext>
            </a:extLst>
          </p:cNvPr>
          <p:cNvSpPr txBox="1"/>
          <p:nvPr/>
        </p:nvSpPr>
        <p:spPr>
          <a:xfrm>
            <a:off x="296280" y="6309037"/>
            <a:ext cx="1027204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hlinkClick r:id="rId3"/>
              </a:rPr>
              <a:t>https://www.kabala.edu.ee/et/uudised/tudrukute-nadal</a:t>
            </a:r>
            <a:endParaRPr lang="et-EE" sz="1100" i="1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D515ED-FA27-B6B6-2D29-445C77ACD8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9402" y="1489126"/>
            <a:ext cx="6391144" cy="31608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C67B8-E5B4-ABEF-E756-E675E8CCBA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9402" y="4687252"/>
            <a:ext cx="6913306" cy="19396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8FF1F7-0D14-5668-0781-5DE8CD99BE41}"/>
              </a:ext>
            </a:extLst>
          </p:cNvPr>
          <p:cNvSpPr txBox="1"/>
          <p:nvPr/>
        </p:nvSpPr>
        <p:spPr>
          <a:xfrm>
            <a:off x="1081454" y="334108"/>
            <a:ext cx="10122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Time to break gender stereotypes  in schools involving teachers and students</a:t>
            </a:r>
          </a:p>
          <a:p>
            <a:r>
              <a:rPr lang="et-EE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Girls’ week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137954-1022-2E17-79BA-1F131068766F}"/>
              </a:ext>
            </a:extLst>
          </p:cNvPr>
          <p:cNvSpPr txBox="1"/>
          <p:nvPr/>
        </p:nvSpPr>
        <p:spPr>
          <a:xfrm>
            <a:off x="879230" y="3429001"/>
            <a:ext cx="2875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latin typeface="Century Gothic" panose="020B0502020202020204" pitchFamily="34" charset="0"/>
              </a:rPr>
              <a:t>Monday – Books</a:t>
            </a:r>
          </a:p>
          <a:p>
            <a:r>
              <a:rPr lang="et-EE" sz="1600" dirty="0">
                <a:latin typeface="Century Gothic" panose="020B0502020202020204" pitchFamily="34" charset="0"/>
              </a:rPr>
              <a:t>Tuesday -  Beautician</a:t>
            </a:r>
          </a:p>
          <a:p>
            <a:r>
              <a:rPr lang="et-EE" sz="1600" dirty="0">
                <a:latin typeface="Century Gothic" panose="020B0502020202020204" pitchFamily="34" charset="0"/>
              </a:rPr>
              <a:t>Wednesday – Hairstyling </a:t>
            </a:r>
          </a:p>
          <a:p>
            <a:r>
              <a:rPr lang="et-EE" sz="1600" dirty="0">
                <a:latin typeface="Century Gothic" panose="020B0502020202020204" pitchFamily="34" charset="0"/>
              </a:rPr>
              <a:t>Thursday – Cooking</a:t>
            </a:r>
          </a:p>
          <a:p>
            <a:r>
              <a:rPr lang="et-EE" sz="1600" dirty="0">
                <a:latin typeface="Century Gothic" panose="020B0502020202020204" pitchFamily="34" charset="0"/>
              </a:rPr>
              <a:t>Friday – Ballroom dancing</a:t>
            </a:r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53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882389-106E-0222-29E2-E121CFB45F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0216" y="766042"/>
            <a:ext cx="5205772" cy="34982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E1BDF3-7A75-BD29-7334-6DEEBCAE2402}"/>
              </a:ext>
            </a:extLst>
          </p:cNvPr>
          <p:cNvSpPr txBox="1"/>
          <p:nvPr/>
        </p:nvSpPr>
        <p:spPr>
          <a:xfrm>
            <a:off x="8015211" y="6257836"/>
            <a:ext cx="6096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1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Melliste kool</a:t>
            </a:r>
          </a:p>
          <a:p>
            <a:r>
              <a:rPr lang="en-US" sz="1100" i="1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https://melliste.blogspot.com/2018/03/tudrukute-nadal.html</a:t>
            </a:r>
            <a:endParaRPr lang="et-EE" sz="1100" i="1" dirty="0"/>
          </a:p>
          <a:p>
            <a:endParaRPr lang="en-US" sz="1100" i="1" dirty="0"/>
          </a:p>
        </p:txBody>
      </p:sp>
      <p:pic>
        <p:nvPicPr>
          <p:cNvPr id="7" name="Picture 6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74A725AD-A544-21E3-1045-3F3034E593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9" y="1157541"/>
            <a:ext cx="3050931" cy="45835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B37147-F4DA-5EC9-C5E4-444D2D5545BD}"/>
              </a:ext>
            </a:extLst>
          </p:cNvPr>
          <p:cNvSpPr txBox="1"/>
          <p:nvPr/>
        </p:nvSpPr>
        <p:spPr>
          <a:xfrm>
            <a:off x="5600699" y="4317988"/>
            <a:ext cx="5688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little girls made of? </a:t>
            </a:r>
            <a:br>
              <a:rPr lang="en-US" dirty="0"/>
            </a:br>
            <a:r>
              <a:rPr lang="en-US" dirty="0"/>
              <a:t>Sugar and spice,</a:t>
            </a:r>
            <a:br>
              <a:rPr lang="en-US" dirty="0"/>
            </a:br>
            <a:r>
              <a:rPr lang="en-US" dirty="0"/>
              <a:t>And all that's nice;</a:t>
            </a:r>
            <a:br>
              <a:rPr lang="en-US" dirty="0"/>
            </a:br>
            <a:r>
              <a:rPr lang="en-US" dirty="0"/>
              <a:t>That's what little girls are made of.</a:t>
            </a:r>
            <a:endParaRPr lang="et-EE" dirty="0"/>
          </a:p>
          <a:p>
            <a:endParaRPr lang="et-EE" dirty="0"/>
          </a:p>
          <a:p>
            <a:r>
              <a:rPr lang="et-EE" dirty="0"/>
              <a:t>But NOT IN OUR SCHOOL – The strongest girls in school</a:t>
            </a:r>
          </a:p>
          <a:p>
            <a:r>
              <a:rPr lang="et-EE" sz="1200" dirty="0"/>
              <a:t>tug-of-war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50910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13AB4-A3AD-AE71-D2B1-067D1EB2B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latin typeface="Century Gothic" panose="020B0502020202020204" pitchFamily="34" charset="0"/>
              </a:rPr>
              <a:t>Variõppekava – Õpilasüritused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8B5B6-D959-27EE-FC2C-F375887063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9421" y="1623811"/>
            <a:ext cx="5853157" cy="4764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7F77BF-98B3-57C9-45A1-42FDD84E2C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392" y="1690689"/>
            <a:ext cx="2359029" cy="14883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E567B8-930C-AE79-1B90-B363740B2A84}"/>
              </a:ext>
            </a:extLst>
          </p:cNvPr>
          <p:cNvSpPr txBox="1"/>
          <p:nvPr/>
        </p:nvSpPr>
        <p:spPr>
          <a:xfrm>
            <a:off x="769121" y="6588807"/>
            <a:ext cx="925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hlinkClick r:id="rId3"/>
              </a:rPr>
              <a:t>https://lihulateataja.ee/haridus/tudrukute-paev-toi-lihulasse-ule-saja-kaheksanda-klassi-tudruku/</a:t>
            </a:r>
            <a:endParaRPr lang="et-EE" sz="800" i="1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68633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153CE-159C-4F1F-4CAC-A1C4FF271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latin typeface="Century Gothic" panose="020B0502020202020204" pitchFamily="34" charset="0"/>
              </a:rPr>
              <a:t>Norm criticism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266664-2E88-AE31-3C00-512394B67D90}"/>
              </a:ext>
            </a:extLst>
          </p:cNvPr>
          <p:cNvSpPr txBox="1"/>
          <p:nvPr/>
        </p:nvSpPr>
        <p:spPr>
          <a:xfrm>
            <a:off x="752742" y="6027837"/>
            <a:ext cx="8571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2"/>
              </a:rPr>
              <a:t>https://www.youtube.com/watch?v=WVDEPXU2PgA&amp;list=PLyus1Ap7LXnrqUwwc8FC7WGqI4NORvw0_&amp;index=9&amp;t=241s</a:t>
            </a:r>
            <a:endParaRPr lang="et-EE" sz="1000" dirty="0"/>
          </a:p>
          <a:p>
            <a:r>
              <a:rPr lang="et-EE" sz="1000" dirty="0"/>
              <a:t>6.50</a:t>
            </a:r>
          </a:p>
          <a:p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4A0AC-2253-A31D-7E52-495C97FE3C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294" y="1803163"/>
            <a:ext cx="7283542" cy="2968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14CEC9-C07E-374E-460A-8F745088B3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771283"/>
            <a:ext cx="7300636" cy="118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50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842E-36BA-C1FF-675B-F14027328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b="1" dirty="0">
                <a:latin typeface="Century Gothic" panose="020B0502020202020204" pitchFamily="34" charset="0"/>
              </a:rPr>
              <a:t>Teaching profession – highly feminized in Estonia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3" name="Pilt 1">
            <a:extLst>
              <a:ext uri="{FF2B5EF4-FFF2-40B4-BE49-F238E27FC236}">
                <a16:creationId xmlns:a16="http://schemas.microsoft.com/office/drawing/2014/main" id="{242D4690-9BBA-4400-FFCB-CBFDD7BD28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1283" y="1591229"/>
            <a:ext cx="7685197" cy="50527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A74052-AF83-5245-2E3D-B69F87ED6A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4395" y="2326821"/>
            <a:ext cx="276955" cy="1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01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2072E-207D-C540-BBD8-9B59DBF5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428" y="648406"/>
            <a:ext cx="10158101" cy="1436767"/>
          </a:xfrm>
        </p:spPr>
        <p:txBody>
          <a:bodyPr>
            <a:normAutofit fontScale="90000"/>
          </a:bodyPr>
          <a:lstStyle/>
          <a:p>
            <a:br>
              <a:rPr lang="et-EE" b="1" dirty="0">
                <a:latin typeface="Abadi" panose="020B0604020104020204" pitchFamily="34" charset="0"/>
              </a:rPr>
            </a:br>
            <a:br>
              <a:rPr lang="et-EE" b="1" dirty="0">
                <a:latin typeface="Abadi" panose="020B0604020104020204" pitchFamily="34" charset="0"/>
              </a:rPr>
            </a:br>
            <a:r>
              <a:rPr lang="et-EE" b="1" dirty="0">
                <a:solidFill>
                  <a:srgbClr val="002060"/>
                </a:solidFill>
                <a:latin typeface="Abadi" panose="020B0604020104020204" pitchFamily="34" charset="0"/>
              </a:rPr>
              <a:t>Do you see the stereotype? </a:t>
            </a:r>
            <a:br>
              <a:rPr lang="et-EE" b="1" dirty="0">
                <a:solidFill>
                  <a:srgbClr val="002060"/>
                </a:solidFill>
                <a:latin typeface="Abadi" panose="020B0604020104020204" pitchFamily="34" charset="0"/>
              </a:rPr>
            </a:br>
            <a:r>
              <a:rPr lang="et-EE" sz="2700" b="1" dirty="0">
                <a:solidFill>
                  <a:srgbClr val="002060"/>
                </a:solidFill>
                <a:latin typeface="Abadi" panose="020B0604020104020204" pitchFamily="34" charset="0"/>
              </a:rPr>
              <a:t>Raising awareness of gender stereotypes and their negative impacts</a:t>
            </a:r>
            <a:br>
              <a:rPr lang="et-EE" sz="3400" b="1" dirty="0">
                <a:solidFill>
                  <a:srgbClr val="002060"/>
                </a:solidFill>
                <a:latin typeface="Abadi" panose="020B0604020104020204" pitchFamily="34" charset="0"/>
              </a:rPr>
            </a:br>
            <a:br>
              <a:rPr lang="et-EE" sz="3400" b="1" dirty="0">
                <a:solidFill>
                  <a:srgbClr val="002060"/>
                </a:solidFill>
                <a:latin typeface="Abadi" panose="020B0604020104020204" pitchFamily="34" charset="0"/>
              </a:rPr>
            </a:br>
            <a:br>
              <a:rPr lang="et-EE" b="1" dirty="0">
                <a:latin typeface="Abadi" panose="020B0604020104020204" pitchFamily="34" charset="0"/>
              </a:rPr>
            </a:b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05AFE-F4E6-A56B-5022-641F79B410DC}"/>
              </a:ext>
            </a:extLst>
          </p:cNvPr>
          <p:cNvSpPr txBox="1"/>
          <p:nvPr/>
        </p:nvSpPr>
        <p:spPr>
          <a:xfrm>
            <a:off x="789062" y="5886428"/>
            <a:ext cx="1047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  <a:hlinkClick r:id="rId2"/>
              </a:rPr>
              <a:t>https://www.youtube.com/watch?v=9je8_HEw_8Y</a:t>
            </a:r>
            <a:endParaRPr lang="et-EE" dirty="0">
              <a:latin typeface="Abadi" panose="020B0604020104020204" pitchFamily="34" charset="0"/>
            </a:endParaRPr>
          </a:p>
          <a:p>
            <a:r>
              <a:rPr lang="et-EE" b="1" dirty="0">
                <a:latin typeface="Abadi" panose="020B0604020104020204" pitchFamily="34" charset="0"/>
                <a:hlinkClick r:id="rId3"/>
              </a:rPr>
              <a:t>www.stereotyyp.ee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B22566-67C5-0B48-C7A9-824A5081C6F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0792" y="1985471"/>
            <a:ext cx="7588666" cy="36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3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C883B-C84B-3700-7841-F3585C618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latin typeface="Century Gothic" panose="020B0502020202020204" pitchFamily="34" charset="0"/>
              </a:rPr>
              <a:t>Discussion points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06BAE1-47DF-6FA4-0148-A0E54BADB633}"/>
              </a:ext>
            </a:extLst>
          </p:cNvPr>
          <p:cNvSpPr txBox="1"/>
          <p:nvPr/>
        </p:nvSpPr>
        <p:spPr>
          <a:xfrm>
            <a:off x="1059679" y="1584477"/>
            <a:ext cx="9434557" cy="405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t-EE" dirty="0">
                <a:latin typeface="Century Gothic" panose="020B0502020202020204" pitchFamily="34" charset="0"/>
              </a:rPr>
              <a:t>What</a:t>
            </a:r>
            <a:r>
              <a:rPr lang="en-US" dirty="0">
                <a:latin typeface="Century Gothic" panose="020B0502020202020204" pitchFamily="34" charset="0"/>
              </a:rPr>
              <a:t> did the young man want to become?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How did his family and guests react</a:t>
            </a:r>
            <a:r>
              <a:rPr lang="et-EE" dirty="0">
                <a:latin typeface="Century Gothic" panose="020B0502020202020204" pitchFamily="34" charset="0"/>
              </a:rPr>
              <a:t> to his career choice</a:t>
            </a:r>
            <a:r>
              <a:rPr lang="en-US" dirty="0">
                <a:latin typeface="Century Gothic" panose="020B0502020202020204" pitchFamily="34" charset="0"/>
              </a:rPr>
              <a:t>?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jobs did his father offer him?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Who</a:t>
            </a:r>
            <a:r>
              <a:rPr lang="et-EE" dirty="0">
                <a:latin typeface="Century Gothic" panose="020B0502020202020204" pitchFamily="34" charset="0"/>
              </a:rPr>
              <a:t>se sons </a:t>
            </a:r>
            <a:r>
              <a:rPr lang="en-US" dirty="0">
                <a:latin typeface="Century Gothic" panose="020B0502020202020204" pitchFamily="34" charset="0"/>
              </a:rPr>
              <a:t>were the</a:t>
            </a:r>
            <a:r>
              <a:rPr lang="et-EE" dirty="0">
                <a:latin typeface="Century Gothic" panose="020B0502020202020204" pitchFamily="34" charset="0"/>
              </a:rPr>
              <a:t> young men – the mother’s or the father’s?</a:t>
            </a:r>
            <a:endParaRPr lang="en-US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Who felt guilty?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What reactions did the young man's choices </a:t>
            </a:r>
            <a:r>
              <a:rPr lang="et-EE" dirty="0">
                <a:latin typeface="Century Gothic" panose="020B0502020202020204" pitchFamily="34" charset="0"/>
              </a:rPr>
              <a:t>trigger</a:t>
            </a:r>
            <a:r>
              <a:rPr lang="en-US" dirty="0">
                <a:latin typeface="Century Gothic" panose="020B0502020202020204" pitchFamily="34" charset="0"/>
              </a:rPr>
              <a:t>? </a:t>
            </a:r>
            <a:r>
              <a:rPr lang="et-EE" dirty="0">
                <a:latin typeface="Century Gothic" panose="020B0502020202020204" pitchFamily="34" charset="0"/>
              </a:rPr>
              <a:t>   </a:t>
            </a:r>
          </a:p>
          <a:p>
            <a:pPr>
              <a:spcAft>
                <a:spcPts val="500"/>
              </a:spcAft>
            </a:pPr>
            <a:r>
              <a:rPr lang="et-EE" dirty="0">
                <a:latin typeface="Century Gothic" panose="020B0502020202020204" pitchFamily="34" charset="0"/>
              </a:rPr>
              <a:t>       </a:t>
            </a:r>
            <a:r>
              <a:rPr lang="en-US" i="1" dirty="0">
                <a:latin typeface="Century Gothic" panose="020B0502020202020204" pitchFamily="34" charset="0"/>
              </a:rPr>
              <a:t>teacher – </a:t>
            </a:r>
            <a:r>
              <a:rPr lang="et-EE" i="1" dirty="0">
                <a:latin typeface="Century Gothic" panose="020B0502020202020204" pitchFamily="34" charset="0"/>
              </a:rPr>
              <a:t>teacher of Estonian </a:t>
            </a:r>
            <a:r>
              <a:rPr lang="en-US" i="1" dirty="0">
                <a:latin typeface="Century Gothic" panose="020B0502020202020204" pitchFamily="34" charset="0"/>
              </a:rPr>
              <a:t>- primary school teacher - nurse</a:t>
            </a:r>
          </a:p>
          <a:p>
            <a:pPr marL="342900" indent="-342900">
              <a:spcAft>
                <a:spcPts val="500"/>
              </a:spcAft>
              <a:buAutoNum type="arabicPeriod" startAt="7"/>
            </a:pPr>
            <a:r>
              <a:rPr lang="en-US" dirty="0">
                <a:latin typeface="Century Gothic" panose="020B0502020202020204" pitchFamily="34" charset="0"/>
              </a:rPr>
              <a:t>Who supported the young man in his choices?</a:t>
            </a:r>
            <a:endParaRPr lang="et-EE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500"/>
              </a:spcAft>
              <a:buAutoNum type="arabicPeriod" startAt="7"/>
            </a:pPr>
            <a:r>
              <a:rPr lang="et-EE" dirty="0">
                <a:latin typeface="Century Gothic" panose="020B0502020202020204" pitchFamily="34" charset="0"/>
              </a:rPr>
              <a:t>Will </a:t>
            </a:r>
            <a:r>
              <a:rPr lang="en-US" dirty="0">
                <a:latin typeface="Century Gothic" panose="020B0502020202020204" pitchFamily="34" charset="0"/>
              </a:rPr>
              <a:t>the young man become a teacher?</a:t>
            </a:r>
          </a:p>
          <a:p>
            <a:pPr>
              <a:spcAft>
                <a:spcPts val="500"/>
              </a:spcAft>
            </a:pPr>
            <a:r>
              <a:rPr lang="et-EE" dirty="0">
                <a:latin typeface="Century Gothic" panose="020B0502020202020204" pitchFamily="34" charset="0"/>
              </a:rPr>
              <a:t>9.   </a:t>
            </a:r>
            <a:r>
              <a:rPr lang="en-US" dirty="0">
                <a:latin typeface="Century Gothic" panose="020B0502020202020204" pitchFamily="34" charset="0"/>
              </a:rPr>
              <a:t>If not, why</a:t>
            </a:r>
            <a:r>
              <a:rPr lang="et-EE" dirty="0">
                <a:latin typeface="Century Gothic" panose="020B0502020202020204" pitchFamily="34" charset="0"/>
              </a:rPr>
              <a:t>?</a:t>
            </a:r>
          </a:p>
          <a:p>
            <a:r>
              <a:rPr lang="et-EE" dirty="0">
                <a:latin typeface="Century Gothic" panose="020B0502020202020204" pitchFamily="34" charset="0"/>
              </a:rPr>
              <a:t>10. What could be done to support boys and girls to choose freely their future </a:t>
            </a:r>
          </a:p>
          <a:p>
            <a:r>
              <a:rPr lang="et-EE" dirty="0">
                <a:latin typeface="Century Gothic" panose="020B0502020202020204" pitchFamily="34" charset="0"/>
              </a:rPr>
              <a:t>      profession without being limited by gender stereotypes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EE05CE-41DB-2A7F-1F38-6C712FE2EB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3132" y="5482454"/>
            <a:ext cx="2310668" cy="109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428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2C317B-DBF8-28E3-62F0-82A2F92148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360" y="2158928"/>
            <a:ext cx="6389337" cy="3447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164DD6-D312-23AA-9962-0E4FFAE3E941}"/>
              </a:ext>
            </a:extLst>
          </p:cNvPr>
          <p:cNvSpPr txBox="1"/>
          <p:nvPr/>
        </p:nvSpPr>
        <p:spPr>
          <a:xfrm>
            <a:off x="1865142" y="388401"/>
            <a:ext cx="8706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b="1" dirty="0">
                <a:latin typeface="Century Gothic" panose="020B0502020202020204" pitchFamily="34" charset="0"/>
              </a:rPr>
              <a:t>Agents of gender socialization – school and teachers have a critical role to play 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F8DA17-2E19-9C62-70FB-2C5BD1BC752E}"/>
              </a:ext>
            </a:extLst>
          </p:cNvPr>
          <p:cNvSpPr txBox="1"/>
          <p:nvPr/>
        </p:nvSpPr>
        <p:spPr>
          <a:xfrm>
            <a:off x="1062182" y="6091382"/>
            <a:ext cx="1003069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hlinkClick r:id="rId3"/>
              </a:rPr>
              <a:t>https://www.haridusjasugu.ee/wp-content/uploads/Gender-Sensitive-Education-For-Primary-School-Teachers.pdf</a:t>
            </a:r>
            <a:endParaRPr lang="et-EE" sz="1100" i="1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356E7B-07B7-76F5-26EE-5C837913AE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38383" y="4340617"/>
            <a:ext cx="1494613" cy="212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93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40A9-72AB-B643-E7CD-10CA21509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b="1" dirty="0">
                <a:latin typeface="Abadi" panose="020B0604020104020204" pitchFamily="34" charset="0"/>
              </a:rPr>
              <a:t>Factors contributing to promoting gender-sensitive education and combating gender stereotypes </a:t>
            </a:r>
            <a:endParaRPr lang="en-US" sz="3600" b="1" dirty="0"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B4733F-A407-F5F0-9FE7-7E9964841029}"/>
              </a:ext>
            </a:extLst>
          </p:cNvPr>
          <p:cNvSpPr txBox="1"/>
          <p:nvPr/>
        </p:nvSpPr>
        <p:spPr>
          <a:xfrm>
            <a:off x="689361" y="1825595"/>
            <a:ext cx="10447946" cy="4473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t-EE" sz="2800" dirty="0"/>
              <a:t>  </a:t>
            </a:r>
            <a:r>
              <a:rPr lang="et-EE" sz="2800" b="1" dirty="0">
                <a:solidFill>
                  <a:srgbClr val="002060"/>
                </a:solidFill>
                <a:latin typeface="Abadi" panose="020B0604020104020204" pitchFamily="34" charset="0"/>
              </a:rPr>
              <a:t>an active role played by NGOs</a:t>
            </a:r>
            <a:r>
              <a:rPr lang="et-EE" sz="2800" b="1" dirty="0">
                <a:latin typeface="Abadi" panose="020B0604020104020204" pitchFamily="34" charset="0"/>
              </a:rPr>
              <a:t>:  </a:t>
            </a:r>
            <a:r>
              <a:rPr lang="et-EE" sz="2800" dirty="0">
                <a:latin typeface="Abadi" panose="020B0604020104020204" pitchFamily="34" charset="0"/>
              </a:rPr>
              <a:t>awareness-raising,</a:t>
            </a:r>
            <a:r>
              <a:rPr lang="et-EE" sz="2800" b="1" dirty="0">
                <a:latin typeface="Abadi" panose="020B0604020104020204" pitchFamily="34" charset="0"/>
              </a:rPr>
              <a:t> </a:t>
            </a:r>
            <a:r>
              <a:rPr lang="et-EE" sz="2800" dirty="0">
                <a:latin typeface="Abadi" panose="020B0604020104020204" pitchFamily="34" charset="0"/>
              </a:rPr>
              <a:t>projects, </a:t>
            </a:r>
          </a:p>
          <a:p>
            <a:r>
              <a:rPr lang="et-EE" sz="2800" dirty="0">
                <a:latin typeface="Abadi" panose="020B0604020104020204" pitchFamily="34" charset="0"/>
              </a:rPr>
              <a:t>    delivery of in-service teacher training, preparation of teacher </a:t>
            </a:r>
          </a:p>
          <a:p>
            <a:r>
              <a:rPr lang="et-EE" sz="2800" dirty="0">
                <a:latin typeface="Abadi" panose="020B0604020104020204" pitchFamily="34" charset="0"/>
              </a:rPr>
              <a:t>    resources, etc</a:t>
            </a:r>
          </a:p>
          <a:p>
            <a:endParaRPr lang="et-EE" sz="100" dirty="0">
              <a:latin typeface="Abadi" panose="020B0604020104020204" pitchFamily="34" charset="0"/>
            </a:endParaRPr>
          </a:p>
          <a:p>
            <a:endParaRPr lang="et-EE" sz="100" dirty="0">
              <a:latin typeface="Abadi" panose="020B0604020104020204" pitchFamily="34" charset="0"/>
            </a:endParaRPr>
          </a:p>
          <a:p>
            <a:endParaRPr lang="et-EE" sz="100" dirty="0">
              <a:latin typeface="Abadi" panose="020B0604020104020204" pitchFamily="34" charset="0"/>
            </a:endParaRPr>
          </a:p>
          <a:p>
            <a:endParaRPr lang="et-EE" sz="100" dirty="0">
              <a:latin typeface="Abadi" panose="020B0604020104020204" pitchFamily="34" charset="0"/>
            </a:endParaRPr>
          </a:p>
          <a:p>
            <a:endParaRPr lang="et-EE" sz="100" dirty="0">
              <a:latin typeface="Abadi" panose="020B0604020104020204" pitchFamily="34" charset="0"/>
            </a:endParaRPr>
          </a:p>
          <a:p>
            <a:endParaRPr lang="et-EE" sz="100" dirty="0">
              <a:latin typeface="Abadi" panose="020B0604020104020204" pitchFamily="34" charset="0"/>
            </a:endParaRPr>
          </a:p>
          <a:p>
            <a:endParaRPr lang="et-EE" sz="100" dirty="0">
              <a:latin typeface="Abadi" panose="020B0604020104020204" pitchFamily="34" charset="0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t-EE" sz="2800" dirty="0">
                <a:latin typeface="Abadi" panose="020B0604020104020204" pitchFamily="34" charset="0"/>
              </a:rPr>
              <a:t> start in the early 2000s mostly thanks to Nordic cooperation 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t-EE" sz="2800" dirty="0">
                <a:latin typeface="Abadi" panose="020B0604020104020204" pitchFamily="34" charset="0"/>
              </a:rPr>
              <a:t> access to Nordic and EU funding and expertise</a:t>
            </a:r>
          </a:p>
          <a:p>
            <a:endParaRPr lang="et-EE" sz="100" dirty="0"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t-EE" sz="2800" dirty="0">
                <a:latin typeface="Abadi" panose="020B0604020104020204" pitchFamily="34" charset="0"/>
              </a:rPr>
              <a:t> cooperation with teacher training  institutions: Tallinn University, </a:t>
            </a:r>
          </a:p>
          <a:p>
            <a:r>
              <a:rPr lang="et-EE" sz="2800" dirty="0">
                <a:latin typeface="Abadi" panose="020B0604020104020204" pitchFamily="34" charset="0"/>
              </a:rPr>
              <a:t>    University of Tartu</a:t>
            </a:r>
          </a:p>
          <a:p>
            <a:endParaRPr lang="et-EE" sz="1000" dirty="0">
              <a:latin typeface="Abadi" panose="020B0604020104020204" pitchFamily="34" charset="0"/>
            </a:endParaRP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t-EE" sz="2800" dirty="0">
                <a:latin typeface="Abadi" panose="020B0604020104020204" pitchFamily="34" charset="0"/>
              </a:rPr>
              <a:t>cooperation with the Ministry of Education and Research</a:t>
            </a:r>
          </a:p>
          <a:p>
            <a:endParaRPr lang="et-EE" sz="1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503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2A7F9-5D77-A595-7D1A-F13F1EEB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Gender-sensitive education</a:t>
            </a:r>
            <a:br>
              <a:rPr lang="et-EE" b="1" dirty="0"/>
            </a:br>
            <a:r>
              <a:rPr lang="et-EE" b="1" dirty="0"/>
              <a:t>www.gendersensed.eu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178509-0DD1-23C3-590A-080BA44E266B}"/>
              </a:ext>
            </a:extLst>
          </p:cNvPr>
          <p:cNvSpPr txBox="1"/>
          <p:nvPr/>
        </p:nvSpPr>
        <p:spPr>
          <a:xfrm>
            <a:off x="941560" y="2136618"/>
            <a:ext cx="101398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  <a:latin typeface="Century Gothic" panose="020B0502020202020204" pitchFamily="34" charset="0"/>
              </a:rPr>
              <a:t>We understand this term</a:t>
            </a:r>
            <a:r>
              <a:rPr lang="et-EE" dirty="0">
                <a:effectLst/>
                <a:latin typeface="Century Gothic" panose="020B0502020202020204" pitchFamily="34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</a:rPr>
              <a:t>as education according to which teachers are aware of gender inequalities in society and of the role</a:t>
            </a:r>
            <a:r>
              <a:rPr lang="et-EE" dirty="0">
                <a:effectLst/>
                <a:latin typeface="Century Gothic" panose="020B0502020202020204" pitchFamily="34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</a:rPr>
              <a:t>of schools in gender socialization. It also refers to a type of education within which teachers reflect on</a:t>
            </a:r>
            <a:r>
              <a:rPr lang="et-EE" dirty="0">
                <a:effectLst/>
                <a:latin typeface="Century Gothic" panose="020B0502020202020204" pitchFamily="34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</a:rPr>
              <a:t>their own ways of teaching and communication with pupils and on their patterns of </a:t>
            </a:r>
            <a:r>
              <a:rPr lang="en-US" dirty="0" err="1">
                <a:effectLst/>
                <a:latin typeface="Century Gothic" panose="020B0502020202020204" pitchFamily="34" charset="0"/>
              </a:rPr>
              <a:t>behaviour</a:t>
            </a:r>
            <a:r>
              <a:rPr lang="en-US" dirty="0">
                <a:effectLst/>
                <a:latin typeface="Century Gothic" panose="020B0502020202020204" pitchFamily="34" charset="0"/>
              </a:rPr>
              <a:t>. </a:t>
            </a:r>
            <a:endParaRPr lang="et-EE" dirty="0">
              <a:effectLst/>
              <a:latin typeface="Century Gothic" panose="020B0502020202020204" pitchFamily="34" charset="0"/>
            </a:endParaRPr>
          </a:p>
          <a:p>
            <a:endParaRPr lang="et-EE" dirty="0">
              <a:latin typeface="Century Gothic" panose="020B0502020202020204" pitchFamily="34" charset="0"/>
            </a:endParaRPr>
          </a:p>
          <a:p>
            <a:r>
              <a:rPr lang="en-US" dirty="0">
                <a:effectLst/>
                <a:latin typeface="Century Gothic" panose="020B0502020202020204" pitchFamily="34" charset="0"/>
              </a:rPr>
              <a:t>It is also</a:t>
            </a:r>
            <a:r>
              <a:rPr lang="et-EE" dirty="0">
                <a:effectLst/>
                <a:latin typeface="Century Gothic" panose="020B0502020202020204" pitchFamily="34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</a:rPr>
              <a:t>a mode of education that involves teachers discussing with students the gendered structure of society</a:t>
            </a:r>
            <a:r>
              <a:rPr lang="et-EE" dirty="0">
                <a:effectLst/>
                <a:latin typeface="Century Gothic" panose="020B0502020202020204" pitchFamily="34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</a:rPr>
              <a:t>and creating an environment in which everyone, regardless of their gender identity, sexual orientation,</a:t>
            </a:r>
            <a:r>
              <a:rPr lang="et-EE" dirty="0">
                <a:effectLst/>
                <a:latin typeface="Century Gothic" panose="020B0502020202020204" pitchFamily="34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</a:rPr>
              <a:t>or gender expression (but also class, race/ethnicity or ability), feels they are a part.</a:t>
            </a:r>
            <a:endParaRPr lang="et-EE" dirty="0">
              <a:effectLst/>
              <a:latin typeface="Century Gothic" panose="020B0502020202020204" pitchFamily="34" charset="0"/>
            </a:endParaRPr>
          </a:p>
          <a:p>
            <a:endParaRPr lang="et-EE" dirty="0">
              <a:latin typeface="Century Gothic" panose="020B0502020202020204" pitchFamily="34" charset="0"/>
            </a:endParaRPr>
          </a:p>
          <a:p>
            <a:r>
              <a:rPr lang="en-US" dirty="0">
                <a:effectLst/>
                <a:latin typeface="Century Gothic" panose="020B0502020202020204" pitchFamily="34" charset="0"/>
              </a:rPr>
              <a:t>Last but not least,</a:t>
            </a:r>
            <a:r>
              <a:rPr lang="et-EE" dirty="0">
                <a:effectLst/>
                <a:latin typeface="Century Gothic" panose="020B0502020202020204" pitchFamily="34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</a:rPr>
              <a:t>it is education in which gender equality is not only part of the educational content but an overarching</a:t>
            </a:r>
            <a:r>
              <a:rPr lang="et-EE" dirty="0">
                <a:effectLst/>
                <a:latin typeface="Century Gothic" panose="020B0502020202020204" pitchFamily="34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</a:rPr>
              <a:t>principle by which teachers are guided in their approach to learners.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52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1C60C-A3D0-2AC2-06B4-E0F38FCC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latin typeface="Century Gothic" panose="020B0502020202020204" pitchFamily="34" charset="0"/>
              </a:rPr>
              <a:t>Gender equality index - Estonia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3794F-02D5-5A90-BA03-EE6454F1AA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3577" y="1293602"/>
            <a:ext cx="5070908" cy="3176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2E2AC5-09F0-40E3-ED84-6654F7B7AE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4745" y="4470476"/>
            <a:ext cx="4959739" cy="2387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262A49-1DC0-2990-30E7-44BE99C301C5}"/>
              </a:ext>
            </a:extLst>
          </p:cNvPr>
          <p:cNvSpPr txBox="1"/>
          <p:nvPr/>
        </p:nvSpPr>
        <p:spPr>
          <a:xfrm>
            <a:off x="8371332" y="6492875"/>
            <a:ext cx="5299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hlinkClick r:id="rId4"/>
              </a:rPr>
              <a:t>https://eige.europa.eu/gender-equality-index/2022/EE</a:t>
            </a:r>
            <a:endParaRPr lang="et-EE" sz="1100" i="1" dirty="0"/>
          </a:p>
          <a:p>
            <a:endParaRPr lang="en-US" sz="11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3AD768-2214-1B54-4250-CC2237A12C82}"/>
              </a:ext>
            </a:extLst>
          </p:cNvPr>
          <p:cNvSpPr txBox="1"/>
          <p:nvPr/>
        </p:nvSpPr>
        <p:spPr>
          <a:xfrm>
            <a:off x="8371332" y="3851223"/>
            <a:ext cx="30538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latin typeface="Century Gothic" panose="020B0502020202020204" pitchFamily="34" charset="0"/>
              </a:rPr>
              <a:t>Bulgaria                   60.7</a:t>
            </a:r>
          </a:p>
          <a:p>
            <a:r>
              <a:rPr lang="et-EE" sz="1600" dirty="0">
                <a:latin typeface="Century Gothic" panose="020B0502020202020204" pitchFamily="34" charset="0"/>
              </a:rPr>
              <a:t>Czech Republic     57.2</a:t>
            </a:r>
          </a:p>
          <a:p>
            <a:r>
              <a:rPr lang="et-EE" sz="1600" dirty="0">
                <a:latin typeface="Century Gothic" panose="020B0502020202020204" pitchFamily="34" charset="0"/>
              </a:rPr>
              <a:t>Croatia                    60.7</a:t>
            </a:r>
          </a:p>
          <a:p>
            <a:r>
              <a:rPr lang="et-EE" sz="1600" dirty="0">
                <a:latin typeface="Century Gothic" panose="020B0502020202020204" pitchFamily="34" charset="0"/>
              </a:rPr>
              <a:t>Lithuania                  61.4</a:t>
            </a:r>
          </a:p>
          <a:p>
            <a:r>
              <a:rPr lang="et-EE" sz="1600" dirty="0">
                <a:latin typeface="Century Gothic" panose="020B0502020202020204" pitchFamily="34" charset="0"/>
              </a:rPr>
              <a:t>Latvia                       60.6</a:t>
            </a:r>
          </a:p>
          <a:p>
            <a:r>
              <a:rPr lang="et-EE" sz="1600" dirty="0">
                <a:latin typeface="Century Gothic" panose="020B0502020202020204" pitchFamily="34" charset="0"/>
              </a:rPr>
              <a:t>Hungary                   54.2</a:t>
            </a:r>
          </a:p>
          <a:p>
            <a:r>
              <a:rPr lang="et-EE" sz="1600" dirty="0">
                <a:latin typeface="Century Gothic" panose="020B0502020202020204" pitchFamily="34" charset="0"/>
              </a:rPr>
              <a:t>Poland                     57.7</a:t>
            </a:r>
          </a:p>
          <a:p>
            <a:r>
              <a:rPr lang="et-EE" sz="1600" dirty="0">
                <a:latin typeface="Century Gothic" panose="020B0502020202020204" pitchFamily="34" charset="0"/>
              </a:rPr>
              <a:t>Romania                  53.7</a:t>
            </a:r>
          </a:p>
          <a:p>
            <a:r>
              <a:rPr lang="et-EE" sz="1600" dirty="0">
                <a:latin typeface="Century Gothic" panose="020B0502020202020204" pitchFamily="34" charset="0"/>
              </a:rPr>
              <a:t>Slovenia                   67.5</a:t>
            </a:r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852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55C57D-D0D1-01F1-0947-F8FDCB7D2E64}"/>
              </a:ext>
            </a:extLst>
          </p:cNvPr>
          <p:cNvSpPr txBox="1"/>
          <p:nvPr/>
        </p:nvSpPr>
        <p:spPr>
          <a:xfrm>
            <a:off x="628661" y="4867206"/>
            <a:ext cx="10375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4000" b="1" dirty="0">
                <a:latin typeface="Century Gothic" panose="020B0502020202020204" pitchFamily="34" charset="0"/>
              </a:rPr>
              <a:t>I wish you success with working for a more gender equal future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297D93-89E5-0F48-45F6-562FB89261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3320" y="1498861"/>
            <a:ext cx="1793835" cy="25552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FAC7D7-4F7C-E38F-3A73-5EE0CC20F9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6800" y="1498861"/>
            <a:ext cx="1881370" cy="2630079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7D3F35F-00AF-A9A5-993F-422229444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15" y="1449370"/>
            <a:ext cx="2022808" cy="28656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4AF983-AA80-DA4F-6CCE-886456DB9EF4}"/>
              </a:ext>
            </a:extLst>
          </p:cNvPr>
          <p:cNvSpPr txBox="1"/>
          <p:nvPr/>
        </p:nvSpPr>
        <p:spPr>
          <a:xfrm>
            <a:off x="7067583" y="6376720"/>
            <a:ext cx="100615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hlinkClick r:id="rId3"/>
              </a:rPr>
              <a:t>https://gendersensed.eu/wp-content/uploads/2020/08/A-Handbook-for-Teacher-Trainers.pdf</a:t>
            </a:r>
            <a:endParaRPr lang="et-EE" sz="1000" i="1" dirty="0"/>
          </a:p>
          <a:p>
            <a:r>
              <a:rPr lang="en-US" sz="1000" i="1" dirty="0">
                <a:hlinkClick r:id="rId4"/>
              </a:rPr>
              <a:t>https://eige.europa.eu/publications/gender-education-and-training</a:t>
            </a:r>
            <a:endParaRPr lang="et-EE" sz="1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5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ACC4-0BDF-D408-7E78-1F70F253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latin typeface="Abadi" panose="020B0604020104020204" pitchFamily="34" charset="0"/>
              </a:rPr>
              <a:t>Gender equality in Estonia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BAE1A-9ADC-4C52-6D7C-1653F69251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t-EE" sz="3000" dirty="0">
                <a:latin typeface="Abadi" panose="020B0604020104020204" pitchFamily="34" charset="0"/>
              </a:rPr>
              <a:t>Gender-balanced government</a:t>
            </a:r>
            <a:endParaRPr lang="en-US" sz="3000" dirty="0">
              <a:latin typeface="Abadi" panose="020B0604020104020204" pitchFamily="34" charset="0"/>
            </a:endParaRPr>
          </a:p>
        </p:txBody>
      </p:sp>
      <p:pic>
        <p:nvPicPr>
          <p:cNvPr id="8" name="Content Placeholder 7" descr="A group of people posing for a photo in front of flags&#10;&#10;Description automatically generated">
            <a:extLst>
              <a:ext uri="{FF2B5EF4-FFF2-40B4-BE49-F238E27FC236}">
                <a16:creationId xmlns:a16="http://schemas.microsoft.com/office/drawing/2014/main" id="{137587B2-832B-7C39-66CC-00C8D8DE1C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1" y="2619640"/>
            <a:ext cx="4905395" cy="296931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1F7CA-8F56-CC9C-ADA1-41BB792F8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3200" dirty="0">
                <a:latin typeface="Abadi" panose="020B0604020104020204" pitchFamily="34" charset="0"/>
              </a:rPr>
              <a:t>Female prime minister</a:t>
            </a:r>
            <a:endParaRPr lang="en-US" sz="3200" dirty="0">
              <a:latin typeface="Abadi" panose="020B0604020104020204" pitchFamily="34" charset="0"/>
            </a:endParaRPr>
          </a:p>
        </p:txBody>
      </p:sp>
      <p:pic>
        <p:nvPicPr>
          <p:cNvPr id="11" name="Content Placeholder 10" descr="A person with blonde hair&#10;&#10;Description automatically generated with medium confidence">
            <a:extLst>
              <a:ext uri="{FF2B5EF4-FFF2-40B4-BE49-F238E27FC236}">
                <a16:creationId xmlns:a16="http://schemas.microsoft.com/office/drawing/2014/main" id="{3EB94157-CD45-C9D9-FA00-18CFAE01C5D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03" y="2651500"/>
            <a:ext cx="4406176" cy="293745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A02BC3-CCC4-7911-ABBF-B46FA72D9514}"/>
              </a:ext>
            </a:extLst>
          </p:cNvPr>
          <p:cNvSpPr txBox="1"/>
          <p:nvPr/>
        </p:nvSpPr>
        <p:spPr>
          <a:xfrm>
            <a:off x="974221" y="6110243"/>
            <a:ext cx="487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hlinkClick r:id="rId4"/>
              </a:rPr>
              <a:t>https://www.aripaev.ee/uudised/2022/07/18/kallase-teine-valitsus-andis-ametivande</a:t>
            </a:r>
            <a:endParaRPr lang="et-EE" sz="800" i="1" dirty="0"/>
          </a:p>
          <a:p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3ED850-04FA-3A6D-7A91-0971F7E16281}"/>
              </a:ext>
            </a:extLst>
          </p:cNvPr>
          <p:cNvSpPr txBox="1"/>
          <p:nvPr/>
        </p:nvSpPr>
        <p:spPr>
          <a:xfrm>
            <a:off x="6172199" y="6076060"/>
            <a:ext cx="4546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https://pealinn.ee/2022/07/22/kaja-kallas-eesti-hea-kaitsehoiak-peab-votma-kremlilt-runnakumotted/</a:t>
            </a:r>
          </a:p>
        </p:txBody>
      </p:sp>
    </p:spTree>
    <p:extLst>
      <p:ext uri="{BB962C8B-B14F-4D97-AF65-F5344CB8AC3E}">
        <p14:creationId xmlns:p14="http://schemas.microsoft.com/office/powerpoint/2010/main" val="51913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3CC8-1874-8068-A693-BBB122049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67" y="6898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t-EE" b="1" dirty="0">
                <a:latin typeface="Century Gothic" panose="020B0502020202020204" pitchFamily="34" charset="0"/>
              </a:rPr>
              <a:t>Estonian Parliament – Riigikogu</a:t>
            </a:r>
            <a:br>
              <a:rPr lang="et-EE" b="1" dirty="0">
                <a:latin typeface="Century Gothic" panose="020B0502020202020204" pitchFamily="34" charset="0"/>
              </a:rPr>
            </a:br>
            <a:r>
              <a:rPr lang="et-EE" b="1" dirty="0">
                <a:latin typeface="Century Gothic" panose="020B0502020202020204" pitchFamily="34" charset="0"/>
              </a:rPr>
              <a:t>28 women, 73 men</a:t>
            </a:r>
            <a:br>
              <a:rPr lang="et-EE" b="1" dirty="0">
                <a:latin typeface="Century Gothic" panose="020B0502020202020204" pitchFamily="34" charset="0"/>
              </a:rPr>
            </a:b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D353269-9406-6B8F-1162-14E0805A35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70" y="1945542"/>
            <a:ext cx="6339426" cy="3894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5D8B28-1CB2-FB30-52FA-49C8F83887EA}"/>
              </a:ext>
            </a:extLst>
          </p:cNvPr>
          <p:cNvSpPr txBox="1"/>
          <p:nvPr/>
        </p:nvSpPr>
        <p:spPr>
          <a:xfrm>
            <a:off x="917767" y="6095050"/>
            <a:ext cx="927330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hlinkClick r:id="rId3"/>
              </a:rPr>
              <a:t>https://www.riigikogu.ee/riigikogu/koosseis/</a:t>
            </a:r>
            <a:endParaRPr lang="et-EE" sz="11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08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45145-2331-73C6-1466-F7EE07A2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b="1" dirty="0">
                <a:latin typeface="Century Gothic" panose="020B0502020202020204" pitchFamily="34" charset="0"/>
              </a:rPr>
              <a:t>Gender equality in Estonia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7804AD-5C12-4D40-AC6A-EA4B176C287C}"/>
              </a:ext>
            </a:extLst>
          </p:cNvPr>
          <p:cNvSpPr txBox="1"/>
          <p:nvPr/>
        </p:nvSpPr>
        <p:spPr>
          <a:xfrm>
            <a:off x="640934" y="1435694"/>
            <a:ext cx="104856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latin typeface="Century Gothic" panose="020B0502020202020204" pitchFamily="34" charset="0"/>
              </a:rPr>
              <a:t>Gender issues </a:t>
            </a:r>
            <a:r>
              <a:rPr lang="en-US" dirty="0">
                <a:latin typeface="Century Gothic" panose="020B0502020202020204" pitchFamily="34" charset="0"/>
              </a:rPr>
              <a:t>began to receive attention in Estonia </a:t>
            </a:r>
            <a:r>
              <a:rPr lang="en-US" b="1" dirty="0">
                <a:latin typeface="Century Gothic" panose="020B0502020202020204" pitchFamily="34" charset="0"/>
              </a:rPr>
              <a:t>in the late 1990s</a:t>
            </a:r>
            <a:r>
              <a:rPr lang="en-US" dirty="0">
                <a:latin typeface="Century Gothic" panose="020B0502020202020204" pitchFamily="34" charset="0"/>
              </a:rPr>
              <a:t>, following the ratification of international conventions and preparation for accession to the European Union (EU).</a:t>
            </a:r>
            <a:endParaRPr lang="et-EE" dirty="0">
              <a:latin typeface="Century Gothic" panose="020B0502020202020204" pitchFamily="34" charset="0"/>
            </a:endParaRPr>
          </a:p>
          <a:p>
            <a:endParaRPr lang="et-EE" sz="5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The legal framework for gender equality is enshrined in the </a:t>
            </a:r>
            <a:r>
              <a:rPr lang="en-US" b="1" dirty="0">
                <a:latin typeface="Century Gothic" panose="020B0502020202020204" pitchFamily="34" charset="0"/>
              </a:rPr>
              <a:t>Estonian Constitution</a:t>
            </a:r>
            <a:r>
              <a:rPr lang="en-US" dirty="0">
                <a:latin typeface="Century Gothic" panose="020B0502020202020204" pitchFamily="34" charset="0"/>
              </a:rPr>
              <a:t>, which states that everyone is equal before the law and no one shall be discriminated against on the grounds of sex. </a:t>
            </a:r>
            <a:endParaRPr lang="et-EE" dirty="0">
              <a:latin typeface="Century Gothic" panose="020B0502020202020204" pitchFamily="34" charset="0"/>
            </a:endParaRPr>
          </a:p>
          <a:p>
            <a:endParaRPr lang="et-EE" sz="5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t-EE" dirty="0">
                <a:latin typeface="Century Gothic" panose="020B0502020202020204" pitchFamily="34" charset="0"/>
              </a:rPr>
              <a:t>T</a:t>
            </a:r>
            <a:r>
              <a:rPr lang="en-US" dirty="0">
                <a:latin typeface="Century Gothic" panose="020B0502020202020204" pitchFamily="34" charset="0"/>
              </a:rPr>
              <a:t>he </a:t>
            </a:r>
            <a:r>
              <a:rPr lang="en-US" b="1" dirty="0">
                <a:latin typeface="Century Gothic" panose="020B0502020202020204" pitchFamily="34" charset="0"/>
              </a:rPr>
              <a:t>Gender Equality Act </a:t>
            </a:r>
            <a:r>
              <a:rPr lang="en-US" dirty="0">
                <a:latin typeface="Century Gothic" panose="020B0502020202020204" pitchFamily="34" charset="0"/>
              </a:rPr>
              <a:t>that followed Estonia’s accession to the EU in </a:t>
            </a:r>
            <a:r>
              <a:rPr lang="en-US" b="1" dirty="0">
                <a:latin typeface="Century Gothic" panose="020B0502020202020204" pitchFamily="34" charset="0"/>
              </a:rPr>
              <a:t>2004</a:t>
            </a:r>
            <a:r>
              <a:rPr lang="en-US" dirty="0">
                <a:latin typeface="Century Gothic" panose="020B0502020202020204" pitchFamily="34" charset="0"/>
              </a:rPr>
              <a:t>, which defines equality of women and men as a fundamental human right and provides for gender equality to be mainstreamed into all areas of social life.</a:t>
            </a:r>
            <a:endParaRPr lang="et-EE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t-EE" sz="5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There is </a:t>
            </a:r>
            <a:r>
              <a:rPr lang="en-US" b="1" dirty="0">
                <a:latin typeface="Century Gothic" panose="020B0502020202020204" pitchFamily="34" charset="0"/>
              </a:rPr>
              <a:t>no system for regular reporting on gender equality initiatives and progress </a:t>
            </a:r>
            <a:r>
              <a:rPr lang="en-US" dirty="0">
                <a:latin typeface="Century Gothic" panose="020B0502020202020204" pitchFamily="34" charset="0"/>
              </a:rPr>
              <a:t>to the government and/or to representative elective bodies within the Estonian policy-making system</a:t>
            </a:r>
            <a:r>
              <a:rPr lang="et-EE" dirty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t-EE" sz="5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A </a:t>
            </a:r>
            <a:r>
              <a:rPr lang="en-US" b="1" dirty="0">
                <a:latin typeface="Century Gothic" panose="020B0502020202020204" pitchFamily="34" charset="0"/>
              </a:rPr>
              <a:t>national gender equality plan </a:t>
            </a:r>
            <a:r>
              <a:rPr lang="en-US" dirty="0">
                <a:latin typeface="Century Gothic" panose="020B0502020202020204" pitchFamily="34" charset="0"/>
              </a:rPr>
              <a:t>and subsequent </a:t>
            </a:r>
            <a:r>
              <a:rPr lang="en-US" b="1" dirty="0">
                <a:latin typeface="Century Gothic" panose="020B0502020202020204" pitchFamily="34" charset="0"/>
              </a:rPr>
              <a:t>systemic approach </a:t>
            </a:r>
            <a:r>
              <a:rPr lang="en-US" dirty="0">
                <a:latin typeface="Century Gothic" panose="020B0502020202020204" pitchFamily="34" charset="0"/>
              </a:rPr>
              <a:t>are </a:t>
            </a:r>
            <a:r>
              <a:rPr lang="en-US" b="1" dirty="0">
                <a:latin typeface="Century Gothic" panose="020B0502020202020204" pitchFamily="34" charset="0"/>
              </a:rPr>
              <a:t>not yet in place </a:t>
            </a:r>
            <a:r>
              <a:rPr lang="en-US" dirty="0">
                <a:latin typeface="Century Gothic" panose="020B0502020202020204" pitchFamily="34" charset="0"/>
              </a:rPr>
              <a:t>in Estonia. Rather, the state has provided actions and plans that intend to regulate specific gender equality policies, for instance on the gender pay gap. </a:t>
            </a:r>
            <a:endParaRPr lang="et-EE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CB721A-26D8-6164-CD86-0AB21FAF9543}"/>
              </a:ext>
            </a:extLst>
          </p:cNvPr>
          <p:cNvSpPr txBox="1"/>
          <p:nvPr/>
        </p:nvSpPr>
        <p:spPr>
          <a:xfrm>
            <a:off x="949323" y="6385461"/>
            <a:ext cx="956274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hlinkClick r:id="rId2"/>
              </a:rPr>
              <a:t>https://eige.europa.eu/gender-mainstreaming/countries/estonia</a:t>
            </a:r>
            <a:endParaRPr lang="et-EE" sz="11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4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A9725-9C68-EF69-53B9-B868E19F6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latin typeface="Abadi" panose="020B0604020104020204" pitchFamily="34" charset="0"/>
              </a:rPr>
              <a:t>Education in Estonia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77D0BA-2E92-1FA1-660D-B68C1B835076}"/>
              </a:ext>
            </a:extLst>
          </p:cNvPr>
          <p:cNvSpPr txBox="1"/>
          <p:nvPr/>
        </p:nvSpPr>
        <p:spPr>
          <a:xfrm>
            <a:off x="667373" y="6306796"/>
            <a:ext cx="1037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https://www.youtube.com/watch?v=wvyya41o_XA</a:t>
            </a:r>
            <a:endParaRPr lang="et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A958E6-06FF-9719-285F-BB924F4471E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6422" y="1827420"/>
            <a:ext cx="7158975" cy="364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58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F1B3D-A607-3850-8340-2D6AD5377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757" y="698411"/>
            <a:ext cx="10515600" cy="1325563"/>
          </a:xfrm>
        </p:spPr>
        <p:txBody>
          <a:bodyPr/>
          <a:lstStyle/>
          <a:p>
            <a:r>
              <a:rPr lang="et-EE" b="1" dirty="0">
                <a:solidFill>
                  <a:srgbClr val="002060"/>
                </a:solidFill>
                <a:latin typeface="Abadi" panose="020B0604020104020204" pitchFamily="34" charset="0"/>
              </a:rPr>
              <a:t>1</a:t>
            </a:r>
            <a:r>
              <a:rPr lang="et-EE" sz="3600" b="1" dirty="0">
                <a:solidFill>
                  <a:srgbClr val="002060"/>
                </a:solidFill>
                <a:latin typeface="Abadi" panose="020B0604020104020204" pitchFamily="34" charset="0"/>
              </a:rPr>
              <a:t>. An important role of technology in education</a:t>
            </a:r>
            <a:endParaRPr lang="en-US" sz="3600" b="1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C7D78D-D821-1C71-43E7-3AEF7C8BB66B}"/>
              </a:ext>
            </a:extLst>
          </p:cNvPr>
          <p:cNvSpPr txBox="1"/>
          <p:nvPr/>
        </p:nvSpPr>
        <p:spPr>
          <a:xfrm>
            <a:off x="1145136" y="2247544"/>
            <a:ext cx="1049423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500"/>
              </a:spcAft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t-EE" sz="2400" dirty="0">
                <a:latin typeface="Century Gothic" panose="020B0502020202020204" pitchFamily="34" charset="0"/>
              </a:rPr>
              <a:t> digital learning materials</a:t>
            </a:r>
          </a:p>
          <a:p>
            <a:pPr>
              <a:spcAft>
                <a:spcPts val="500"/>
              </a:spcAft>
              <a:buClr>
                <a:srgbClr val="7030A0"/>
              </a:buClr>
            </a:pPr>
            <a:endParaRPr lang="et-EE" sz="500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500"/>
              </a:spcAft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t-EE" sz="2400" dirty="0"/>
              <a:t> </a:t>
            </a:r>
            <a:r>
              <a:rPr lang="et-EE" sz="2400" dirty="0">
                <a:latin typeface="Century Gothic" panose="020B0502020202020204" pitchFamily="34" charset="0"/>
              </a:rPr>
              <a:t>e-diaries</a:t>
            </a:r>
          </a:p>
          <a:p>
            <a:pPr>
              <a:spcAft>
                <a:spcPts val="500"/>
              </a:spcAft>
              <a:buClr>
                <a:srgbClr val="7030A0"/>
              </a:buClr>
            </a:pPr>
            <a:endParaRPr lang="et-EE" sz="500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500"/>
              </a:spcAft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t-EE" sz="2400" dirty="0"/>
              <a:t> </a:t>
            </a:r>
            <a:r>
              <a:rPr lang="et-EE" sz="2400" dirty="0">
                <a:latin typeface="Century Gothic" panose="020B0502020202020204" pitchFamily="34" charset="0"/>
              </a:rPr>
              <a:t>e-tests</a:t>
            </a:r>
          </a:p>
          <a:p>
            <a:pPr>
              <a:spcAft>
                <a:spcPts val="500"/>
              </a:spcAft>
              <a:buClr>
                <a:srgbClr val="7030A0"/>
              </a:buClr>
            </a:pPr>
            <a:endParaRPr lang="et-EE" sz="1200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500"/>
              </a:spcAft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t-EE" sz="2400" dirty="0">
                <a:latin typeface="Century Gothic" panose="020B0502020202020204" pitchFamily="34" charset="0"/>
              </a:rPr>
              <a:t> e-database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132BF9-698D-50AA-0AF6-4827F3D35C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4284" y="3001168"/>
            <a:ext cx="4178894" cy="2636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23718D-13CA-B997-5A29-D147955DAF97}"/>
              </a:ext>
            </a:extLst>
          </p:cNvPr>
          <p:cNvSpPr txBox="1"/>
          <p:nvPr/>
        </p:nvSpPr>
        <p:spPr>
          <a:xfrm>
            <a:off x="7451933" y="6469166"/>
            <a:ext cx="4093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https://e-estonia.com/solutions/education_and_research/school_management_systems/</a:t>
            </a:r>
            <a:endParaRPr lang="et-EE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60148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2368</Words>
  <Application>Microsoft Office PowerPoint</Application>
  <PresentationFormat>Laajakuva</PresentationFormat>
  <Paragraphs>269</Paragraphs>
  <Slides>40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40</vt:i4>
      </vt:variant>
    </vt:vector>
  </HeadingPairs>
  <TitlesOfParts>
    <vt:vector size="47" baseType="lpstr">
      <vt:lpstr>Abadi</vt:lpstr>
      <vt:lpstr>Arial</vt:lpstr>
      <vt:lpstr>Calibri</vt:lpstr>
      <vt:lpstr>Calibri Light</vt:lpstr>
      <vt:lpstr>Century Gothic</vt:lpstr>
      <vt:lpstr>Wingdings</vt:lpstr>
      <vt:lpstr>Office Theme</vt:lpstr>
      <vt:lpstr>PowerPoint-esitys</vt:lpstr>
      <vt:lpstr>Key words </vt:lpstr>
      <vt:lpstr>Talking points</vt:lpstr>
      <vt:lpstr>Gender equality index - Estonia</vt:lpstr>
      <vt:lpstr>Gender equality in Estonia</vt:lpstr>
      <vt:lpstr>Estonian Parliament – Riigikogu 28 women, 73 men </vt:lpstr>
      <vt:lpstr>Gender equality in Estonia</vt:lpstr>
      <vt:lpstr>Education in Estonia</vt:lpstr>
      <vt:lpstr>1. An important role of technology in education</vt:lpstr>
      <vt:lpstr>eKool  (e-school) since 2002</vt:lpstr>
      <vt:lpstr>2. A high degree of autonomy granted to schools and     teachers</vt:lpstr>
      <vt:lpstr>3. Focus on personalised learning paths</vt:lpstr>
      <vt:lpstr>Gender equality in educational policy documents </vt:lpstr>
      <vt:lpstr>PowerPoint-esitys</vt:lpstr>
      <vt:lpstr>PowerPoint-esitys</vt:lpstr>
      <vt:lpstr>Write down the 3 greatest achievements in your life that you are really proud of.</vt:lpstr>
      <vt:lpstr>Write down the qualities / characteristics that have helped you achieve these three things?</vt:lpstr>
      <vt:lpstr>PowerPoint-esitys</vt:lpstr>
      <vt:lpstr>PowerPoint-esitys</vt:lpstr>
      <vt:lpstr>PowerPoint-esitys</vt:lpstr>
      <vt:lpstr>What about promoting gender equality in Estonian schools?</vt:lpstr>
      <vt:lpstr>Factors contributing to promoting gender-sensitive education and combating gender stereotypes in Estonia </vt:lpstr>
      <vt:lpstr>Breaking gender stereotypes and promoting gender-sensitive education - project-based work (since 2008)</vt:lpstr>
      <vt:lpstr> Integrating gender into teacher education and training (Norway Grants project, 2014-2015. Research findings </vt:lpstr>
      <vt:lpstr>PowerPoint-esitys</vt:lpstr>
      <vt:lpstr>PowerPoint-esitys</vt:lpstr>
      <vt:lpstr>   Good examples and practices for teachers, young people and the community to promote gender equality   Only Girls in Tech movement -  HK Unicorn Squad    </vt:lpstr>
      <vt:lpstr>PowerPoint-esitys</vt:lpstr>
      <vt:lpstr>Who is involved</vt:lpstr>
      <vt:lpstr>PowerPoint-esitys</vt:lpstr>
      <vt:lpstr>PowerPoint-esitys</vt:lpstr>
      <vt:lpstr>Variõppekava – Õpilasüritused</vt:lpstr>
      <vt:lpstr>Norm criticism</vt:lpstr>
      <vt:lpstr>Teaching profession – highly feminized in Estonia</vt:lpstr>
      <vt:lpstr>  Do you see the stereotype?  Raising awareness of gender stereotypes and their negative impacts   </vt:lpstr>
      <vt:lpstr>Discussion points</vt:lpstr>
      <vt:lpstr>PowerPoint-esitys</vt:lpstr>
      <vt:lpstr>Factors contributing to promoting gender-sensitive education and combating gender stereotypes </vt:lpstr>
      <vt:lpstr>Gender-sensitive education www.gendersensed.eu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Riina Kütt</dc:creator>
  <cp:lastModifiedBy>Laura Maria Rajala</cp:lastModifiedBy>
  <cp:revision>46</cp:revision>
  <dcterms:created xsi:type="dcterms:W3CDTF">2022-11-17T11:31:18Z</dcterms:created>
  <dcterms:modified xsi:type="dcterms:W3CDTF">2022-12-01T09:37:42Z</dcterms:modified>
</cp:coreProperties>
</file>