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4" r:id="rId2"/>
    <p:sldId id="257" r:id="rId3"/>
    <p:sldId id="258" r:id="rId4"/>
    <p:sldId id="259" r:id="rId5"/>
    <p:sldId id="260" r:id="rId6"/>
    <p:sldId id="261" r:id="rId7"/>
    <p:sldId id="262" r:id="rId8"/>
    <p:sldId id="263" r:id="rId9"/>
    <p:sldId id="256" r:id="rId10"/>
    <p:sldId id="265" r:id="rId11"/>
    <p:sldId id="266" r:id="rId12"/>
    <p:sldId id="267" r:id="rId13"/>
  </p:sldIdLst>
  <p:sldSz cx="9144000" cy="5143500" type="screen16x9"/>
  <p:notesSz cx="6858000" cy="9144000"/>
  <p:embeddedFontLst>
    <p:embeddedFont>
      <p:font typeface="Droid Sans" panose="020B0606030804020204" pitchFamily="34" charset="0"/>
      <p:regular r:id="rId15"/>
      <p:bold r:id="rId16"/>
    </p:embeddedFont>
    <p:embeddedFont>
      <p:font typeface="Calibri" panose="020F0502020204030204" pitchFamily="34" charset="0"/>
      <p:regular r:id="rId17"/>
      <p:bold r:id="rId18"/>
      <p:italic r:id="rId19"/>
      <p:boldItalic r:id="rId20"/>
    </p:embeddedFont>
    <p:embeddedFont>
      <p:font typeface="Summer Font" panose="020B0606030504020204" pitchFamily="3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3453"/>
    <a:srgbClr val="27AAE1"/>
    <a:srgbClr val="F36D3F"/>
    <a:srgbClr val="03A0A7"/>
    <a:srgbClr val="4BA7B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108" y="-2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85D5D-EDEC-4BE3-8DD2-AD989BBE6EC4}" type="datetimeFigureOut">
              <a:rPr lang="en-GB" smtClean="0"/>
              <a:t>23/09/2015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79E68-81DD-42B3-8A03-AD7D523D8A36}" type="slidenum">
              <a:rPr lang="en-GB" smtClean="0"/>
              <a:t>‹#›</a:t>
            </a:fld>
            <a:endParaRPr lang="en-GB"/>
          </a:p>
        </p:txBody>
      </p:sp>
    </p:spTree>
    <p:extLst>
      <p:ext uri="{BB962C8B-B14F-4D97-AF65-F5344CB8AC3E}">
        <p14:creationId xmlns:p14="http://schemas.microsoft.com/office/powerpoint/2010/main" val="422904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879E68-81DD-42B3-8A03-AD7D523D8A36}" type="slidenum">
              <a:rPr lang="en-GB" smtClean="0"/>
              <a:t>1</a:t>
            </a:fld>
            <a:endParaRPr lang="en-GB"/>
          </a:p>
        </p:txBody>
      </p:sp>
    </p:spTree>
    <p:extLst>
      <p:ext uri="{BB962C8B-B14F-4D97-AF65-F5344CB8AC3E}">
        <p14:creationId xmlns:p14="http://schemas.microsoft.com/office/powerpoint/2010/main" val="226610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44C364-39AE-4D52-AB3B-9BDBDA2BB825}"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356756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44C364-39AE-4D52-AB3B-9BDBDA2BB825}"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186540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44C364-39AE-4D52-AB3B-9BDBDA2BB825}"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209428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44C364-39AE-4D52-AB3B-9BDBDA2BB825}"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183883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44C364-39AE-4D52-AB3B-9BDBDA2BB825}" type="datetimeFigureOut">
              <a:rPr lang="en-GB" smtClean="0"/>
              <a:t>23/09/2015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33615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44C364-39AE-4D52-AB3B-9BDBDA2BB825}"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97639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44C364-39AE-4D52-AB3B-9BDBDA2BB825}" type="datetimeFigureOut">
              <a:rPr lang="en-GB" smtClean="0"/>
              <a:t>23/09/2015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220541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44C364-39AE-4D52-AB3B-9BDBDA2BB825}" type="datetimeFigureOut">
              <a:rPr lang="en-GB" smtClean="0"/>
              <a:t>23/09/2015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239617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4C364-39AE-4D52-AB3B-9BDBDA2BB825}" type="datetimeFigureOut">
              <a:rPr lang="en-GB" smtClean="0"/>
              <a:t>23/09/2015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108661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4C364-39AE-4D52-AB3B-9BDBDA2BB825}"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357813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4C364-39AE-4D52-AB3B-9BDBDA2BB825}" type="datetimeFigureOut">
              <a:rPr lang="en-GB" smtClean="0"/>
              <a:t>23/09/2015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745D42-A73A-4C4E-BA43-E2EB2B521133}" type="slidenum">
              <a:rPr lang="en-GB" smtClean="0"/>
              <a:t>‹#›</a:t>
            </a:fld>
            <a:endParaRPr lang="en-GB"/>
          </a:p>
        </p:txBody>
      </p:sp>
    </p:spTree>
    <p:extLst>
      <p:ext uri="{BB962C8B-B14F-4D97-AF65-F5344CB8AC3E}">
        <p14:creationId xmlns:p14="http://schemas.microsoft.com/office/powerpoint/2010/main" val="2481297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44C364-39AE-4D52-AB3B-9BDBDA2BB825}" type="datetimeFigureOut">
              <a:rPr lang="en-GB" smtClean="0"/>
              <a:t>23/09/2015</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3745D42-A73A-4C4E-BA43-E2EB2B521133}" type="slidenum">
              <a:rPr lang="en-GB" smtClean="0"/>
              <a:t>‹#›</a:t>
            </a:fld>
            <a:endParaRPr lang="en-GB"/>
          </a:p>
        </p:txBody>
      </p:sp>
    </p:spTree>
    <p:extLst>
      <p:ext uri="{BB962C8B-B14F-4D97-AF65-F5344CB8AC3E}">
        <p14:creationId xmlns:p14="http://schemas.microsoft.com/office/powerpoint/2010/main" val="351676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100876" y="699542"/>
            <a:ext cx="3816424" cy="1296144"/>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100876" y="154719"/>
            <a:ext cx="3816424" cy="608252"/>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076056" y="-20538"/>
            <a:ext cx="2520280" cy="830997"/>
          </a:xfrm>
          <a:prstGeom prst="rect">
            <a:avLst/>
          </a:prstGeom>
        </p:spPr>
        <p:txBody>
          <a:bodyPr wrap="square">
            <a:spAutoFit/>
          </a:bodyPr>
          <a:lstStyle/>
          <a:p>
            <a:r>
              <a:rPr lang="en-GB" sz="4800" dirty="0" smtClean="0">
                <a:solidFill>
                  <a:schemeClr val="bg1"/>
                </a:solidFill>
                <a:latin typeface="Summer Font" panose="020B0606030504020204" pitchFamily="34" charset="0"/>
                <a:cs typeface="Summer Font" panose="020B0606030504020204" pitchFamily="34" charset="0"/>
              </a:rPr>
              <a:t>Goal 4</a:t>
            </a:r>
            <a:endParaRPr lang="en-GB" sz="4800" dirty="0">
              <a:solidFill>
                <a:schemeClr val="bg1"/>
              </a:solidFill>
              <a:latin typeface="Summer Font" panose="020B0606030504020204" pitchFamily="34" charset="0"/>
              <a:cs typeface="Summer Font" panose="020B0606030504020204" pitchFamily="34" charset="0"/>
            </a:endParaRPr>
          </a:p>
        </p:txBody>
      </p:sp>
      <p:sp>
        <p:nvSpPr>
          <p:cNvPr id="3" name="Rectangle 2"/>
          <p:cNvSpPr/>
          <p:nvPr/>
        </p:nvSpPr>
        <p:spPr>
          <a:xfrm>
            <a:off x="5197704" y="754127"/>
            <a:ext cx="3719596" cy="1169551"/>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Ensure inclusive and equitable quality education and promote lifelong learning opportunities for all</a:t>
            </a:r>
          </a:p>
        </p:txBody>
      </p:sp>
      <p:sp>
        <p:nvSpPr>
          <p:cNvPr id="4" name="Rectangle 3"/>
          <p:cNvSpPr/>
          <p:nvPr/>
        </p:nvSpPr>
        <p:spPr>
          <a:xfrm>
            <a:off x="179512" y="154719"/>
            <a:ext cx="3960440" cy="1246495"/>
          </a:xfrm>
          <a:prstGeom prst="rect">
            <a:avLst/>
          </a:prstGeom>
        </p:spPr>
        <p:txBody>
          <a:bodyPr wrap="square">
            <a:spAutoFit/>
          </a:bodyPr>
          <a:lstStyle/>
          <a:p>
            <a:pPr>
              <a:lnSpc>
                <a:spcPts val="4500"/>
              </a:lnSpc>
            </a:pPr>
            <a:r>
              <a:rPr lang="en-US" sz="4400" dirty="0">
                <a:solidFill>
                  <a:schemeClr val="bg1"/>
                </a:solidFill>
                <a:latin typeface="Summer Font" panose="020B0606030504020204" pitchFamily="34" charset="0"/>
                <a:cs typeface="Summer Font" panose="020B0606030504020204" pitchFamily="34" charset="0"/>
              </a:rPr>
              <a:t>Target by target response </a:t>
            </a:r>
            <a:endParaRPr lang="en-US" sz="4400" dirty="0" smtClean="0">
              <a:solidFill>
                <a:schemeClr val="bg1"/>
              </a:solidFill>
              <a:latin typeface="Summer Font" panose="020B0606030504020204" pitchFamily="34" charset="0"/>
              <a:cs typeface="Summer Font" panose="020B0606030504020204" pitchFamily="34" charset="0"/>
            </a:endParaRPr>
          </a:p>
          <a:p>
            <a:pPr>
              <a:lnSpc>
                <a:spcPts val="4500"/>
              </a:lnSpc>
            </a:pPr>
            <a:r>
              <a:rPr lang="en-US" sz="4400" dirty="0" smtClean="0">
                <a:solidFill>
                  <a:schemeClr val="bg1"/>
                </a:solidFill>
                <a:latin typeface="Summer Font" panose="020B0606030504020204" pitchFamily="34" charset="0"/>
                <a:cs typeface="Summer Font" panose="020B0606030504020204" pitchFamily="34" charset="0"/>
              </a:rPr>
              <a:t>to </a:t>
            </a:r>
            <a:r>
              <a:rPr lang="en-US" sz="4400" dirty="0">
                <a:solidFill>
                  <a:schemeClr val="bg1"/>
                </a:solidFill>
                <a:latin typeface="Summer Font" panose="020B0606030504020204" pitchFamily="34" charset="0"/>
                <a:cs typeface="Summer Font" panose="020B0606030504020204" pitchFamily="34" charset="0"/>
              </a:rPr>
              <a:t>the Education 2030 Agenda</a:t>
            </a:r>
            <a:endParaRPr lang="en-GB" sz="4400" dirty="0">
              <a:solidFill>
                <a:schemeClr val="bg1"/>
              </a:solidFill>
              <a:latin typeface="Summer Font" panose="020B0606030504020204" pitchFamily="34" charset="0"/>
              <a:cs typeface="Summer Font" panose="020B0606030504020204" pitchFamily="34" charset="0"/>
            </a:endParaRPr>
          </a:p>
        </p:txBody>
      </p:sp>
      <p:sp>
        <p:nvSpPr>
          <p:cNvPr id="8" name="Rectangle 7"/>
          <p:cNvSpPr/>
          <p:nvPr/>
        </p:nvSpPr>
        <p:spPr>
          <a:xfrm>
            <a:off x="5292080" y="2126922"/>
            <a:ext cx="3851920" cy="2893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671884" y="2270358"/>
            <a:ext cx="3148588" cy="2677656"/>
          </a:xfrm>
          <a:prstGeom prst="rect">
            <a:avLst/>
          </a:prstGeom>
        </p:spPr>
        <p:txBody>
          <a:bodyPr wrap="square">
            <a:spAutoFit/>
          </a:bodyPr>
          <a:lstStyle/>
          <a:p>
            <a:r>
              <a:rPr lang="en-GB" sz="1200" dirty="0">
                <a:latin typeface="+mj-lt"/>
                <a:ea typeface="Droid Sans" panose="020B0606030804020204" pitchFamily="34" charset="0"/>
                <a:cs typeface="Droid Sans" panose="020B0606030804020204" pitchFamily="34" charset="0"/>
              </a:rPr>
              <a:t>Education is a stand-alone goal and is also an explicit priority under several other goals. Quality is at the centre and there are dedicated targets on equity, qualified teachers as well as safe learning environments.  </a:t>
            </a:r>
          </a:p>
          <a:p>
            <a:r>
              <a:rPr lang="en-GB" sz="1200" dirty="0">
                <a:latin typeface="+mj-lt"/>
                <a:ea typeface="Droid Sans" panose="020B0606030804020204" pitchFamily="34" charset="0"/>
                <a:cs typeface="Droid Sans" panose="020B0606030804020204" pitchFamily="34" charset="0"/>
              </a:rPr>
              <a:t> </a:t>
            </a:r>
          </a:p>
          <a:p>
            <a:r>
              <a:rPr lang="en-GB" sz="1200" dirty="0">
                <a:latin typeface="+mj-lt"/>
                <a:ea typeface="Droid Sans" panose="020B0606030804020204" pitchFamily="34" charset="0"/>
                <a:cs typeface="Droid Sans" panose="020B0606030804020204" pitchFamily="34" charset="0"/>
              </a:rPr>
              <a:t>The 2030 agenda recognises that primary education is far from enough in today's world and includes targets on pre-primary, secondary, vocational and tertiary education as well as youth and adult literacy and numeracy.</a:t>
            </a:r>
          </a:p>
          <a:p>
            <a:r>
              <a:rPr lang="en-GB" sz="1200" dirty="0">
                <a:latin typeface="+mj-lt"/>
                <a:ea typeface="Droid Sans" panose="020B0606030804020204" pitchFamily="34" charset="0"/>
                <a:cs typeface="Droid Sans" panose="020B0606030804020204" pitchFamily="34" charset="0"/>
              </a:rPr>
              <a:t> </a:t>
            </a:r>
          </a:p>
          <a:p>
            <a:r>
              <a:rPr lang="en-GB" sz="1200" dirty="0">
                <a:latin typeface="+mj-lt"/>
                <a:ea typeface="Droid Sans" panose="020B0606030804020204" pitchFamily="34" charset="0"/>
                <a:cs typeface="Droid Sans" panose="020B0606030804020204" pitchFamily="34" charset="0"/>
              </a:rPr>
              <a:t>A stand-alone goal on quality education is vital to any sustainable development agenda. </a:t>
            </a:r>
            <a:endParaRPr lang="en-GB" sz="1200" dirty="0">
              <a:latin typeface="+mj-lt"/>
              <a:ea typeface="Droid Sans" panose="020B0606030804020204" pitchFamily="34" charset="0"/>
              <a:cs typeface="Droid Sans" panose="020B0606030804020204" pitchFamily="34"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355146"/>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Isosceles Triangle 14"/>
          <p:cNvSpPr/>
          <p:nvPr/>
        </p:nvSpPr>
        <p:spPr>
          <a:xfrm>
            <a:off x="5292080" y="1904506"/>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07504" y="4103082"/>
            <a:ext cx="1498808" cy="369332"/>
          </a:xfrm>
          <a:prstGeom prst="rect">
            <a:avLst/>
          </a:prstGeom>
          <a:noFill/>
        </p:spPr>
        <p:txBody>
          <a:bodyPr wrap="none" rtlCol="0">
            <a:spAutoFit/>
          </a:bodyPr>
          <a:lstStyle/>
          <a:p>
            <a:r>
              <a:rPr lang="fr-BE" i="1" dirty="0" smtClean="0">
                <a:solidFill>
                  <a:schemeClr val="bg1"/>
                </a:solidFill>
              </a:rPr>
              <a:t>www.ei-ie.org</a:t>
            </a:r>
            <a:endParaRPr lang="en-GB" i="1" dirty="0">
              <a:solidFill>
                <a:schemeClr val="bg1"/>
              </a:solidFill>
            </a:endParaRPr>
          </a:p>
        </p:txBody>
      </p:sp>
      <p:sp>
        <p:nvSpPr>
          <p:cNvPr id="19" name="Rectangle 18"/>
          <p:cNvSpPr/>
          <p:nvPr/>
        </p:nvSpPr>
        <p:spPr>
          <a:xfrm>
            <a:off x="107504" y="3795886"/>
            <a:ext cx="1677126" cy="523220"/>
          </a:xfrm>
          <a:prstGeom prst="rect">
            <a:avLst/>
          </a:prstGeom>
        </p:spPr>
        <p:txBody>
          <a:bodyPr wrap="none">
            <a:spAutoFit/>
          </a:bodyPr>
          <a:lstStyle/>
          <a:p>
            <a:r>
              <a:rPr lang="fr-BE" sz="2800" b="1" i="1" dirty="0">
                <a:solidFill>
                  <a:schemeClr val="bg1"/>
                </a:solidFill>
              </a:rPr>
              <a:t>#unite4ed</a:t>
            </a:r>
          </a:p>
        </p:txBody>
      </p:sp>
    </p:spTree>
    <p:extLst>
      <p:ext uri="{BB962C8B-B14F-4D97-AF65-F5344CB8AC3E}">
        <p14:creationId xmlns:p14="http://schemas.microsoft.com/office/powerpoint/2010/main" val="1564672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smtClean="0">
                <a:solidFill>
                  <a:schemeClr val="bg1"/>
                </a:solidFill>
                <a:latin typeface="Summer Font" panose="020B0606030504020204" pitchFamily="34" charset="0"/>
                <a:cs typeface="Summer Font" panose="020B0606030504020204" pitchFamily="34" charset="0"/>
              </a:rPr>
              <a:t>Target 4.b</a:t>
            </a:r>
            <a:endParaRPr lang="en-GB" sz="4800" dirty="0">
              <a:solidFill>
                <a:schemeClr val="bg1"/>
              </a:solidFill>
              <a:latin typeface="Summer Font" panose="020B0606030504020204" pitchFamily="34" charset="0"/>
              <a:cs typeface="Summer Font" panose="020B0606030504020204" pitchFamily="34" charset="0"/>
            </a:endParaRPr>
          </a:p>
        </p:txBody>
      </p:sp>
      <p:sp>
        <p:nvSpPr>
          <p:cNvPr id="6" name="Rectangle 5"/>
          <p:cNvSpPr/>
          <p:nvPr/>
        </p:nvSpPr>
        <p:spPr>
          <a:xfrm>
            <a:off x="1939586" y="778122"/>
            <a:ext cx="2848438" cy="3528789"/>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3477875"/>
          </a:xfrm>
          <a:prstGeom prst="rect">
            <a:avLst/>
          </a:prstGeom>
        </p:spPr>
        <p:txBody>
          <a:bodyPr wrap="square">
            <a:spAutoFit/>
          </a:bodyPr>
          <a:lstStyle/>
          <a:p>
            <a:pPr>
              <a:lnSpc>
                <a:spcPts val="2200"/>
              </a:lnSpc>
            </a:pPr>
            <a:r>
              <a:rPr lang="en-GB" sz="2200" dirty="0">
                <a:latin typeface="Summer Font" panose="020B0606030504020204" pitchFamily="34" charset="0"/>
                <a:cs typeface="Summer Font" panose="020B0606030504020204" pitchFamily="34" charset="0"/>
              </a:rPr>
              <a:t>By 2020, substantially expand globally the number of scholarships available to developing countries, in particular least developed countries, small island developing States and African countries, for enrolment in higher education, including vocational training and information and communications technology, technical, engineering and scientific programmes, in developed countries and other developing countries</a:t>
            </a:r>
          </a:p>
        </p:txBody>
      </p:sp>
      <p:sp>
        <p:nvSpPr>
          <p:cNvPr id="10" name="Rectangle 9"/>
          <p:cNvSpPr/>
          <p:nvPr/>
        </p:nvSpPr>
        <p:spPr>
          <a:xfrm>
            <a:off x="5513616" y="844620"/>
            <a:ext cx="2802800" cy="2492990"/>
          </a:xfrm>
          <a:prstGeom prst="rect">
            <a:avLst/>
          </a:prstGeom>
        </p:spPr>
        <p:txBody>
          <a:bodyPr wrap="square">
            <a:spAutoFit/>
          </a:bodyPr>
          <a:lstStyle/>
          <a:p>
            <a:r>
              <a:rPr lang="en-GB" sz="1200" dirty="0"/>
              <a:t>This target is insufficient as a means of implementation for higher education and vocational education and training. The education goal can only be met if supported by a robust target on education financing, setting minimum funding benchmarks for governments and donors.</a:t>
            </a:r>
          </a:p>
          <a:p>
            <a:r>
              <a:rPr lang="en-GB" sz="1200" dirty="0"/>
              <a:t> </a:t>
            </a:r>
          </a:p>
          <a:p>
            <a:r>
              <a:rPr lang="en-GB" sz="1200" dirty="0"/>
              <a:t>While recognising the added value of student exchanges, scholarships alone will not contribute to building and strengthening national higher education systems</a:t>
            </a:r>
            <a:r>
              <a:rPr lang="en-GB" sz="1200" dirty="0" smtClean="0"/>
              <a:t>.</a:t>
            </a:r>
            <a:endParaRPr lang="en-GB" sz="1200"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5246">
            <a:off x="4442467" y="3335092"/>
            <a:ext cx="1742455" cy="174245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444208" y="3446262"/>
            <a:ext cx="2347485" cy="1200329"/>
          </a:xfrm>
          <a:prstGeom prst="rect">
            <a:avLst/>
          </a:prstGeom>
        </p:spPr>
        <p:txBody>
          <a:bodyPr wrap="square">
            <a:spAutoFit/>
          </a:bodyPr>
          <a:lstStyle/>
          <a:p>
            <a:r>
              <a:rPr lang="en-GB" sz="1200" dirty="0" smtClean="0"/>
              <a:t>The </a:t>
            </a:r>
            <a:r>
              <a:rPr lang="en-GB" sz="1200" dirty="0"/>
              <a:t>target itself lacks an equity dimension, which means that inequalities of opportunity risk being reproduced. At the same time, it risks encouraging brain drain. </a:t>
            </a:r>
            <a:endParaRPr lang="en-GB" sz="1200" dirty="0"/>
          </a:p>
        </p:txBody>
      </p:sp>
    </p:spTree>
    <p:extLst>
      <p:ext uri="{BB962C8B-B14F-4D97-AF65-F5344CB8AC3E}">
        <p14:creationId xmlns:p14="http://schemas.microsoft.com/office/powerpoint/2010/main" val="3118455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smtClean="0">
                <a:solidFill>
                  <a:schemeClr val="bg1"/>
                </a:solidFill>
                <a:latin typeface="Summer Font" panose="020B0606030504020204" pitchFamily="34" charset="0"/>
                <a:cs typeface="Summer Font" panose="020B0606030504020204" pitchFamily="34" charset="0"/>
              </a:rPr>
              <a:t>Target 4.c</a:t>
            </a:r>
            <a:endParaRPr lang="en-GB" sz="4800" dirty="0">
              <a:solidFill>
                <a:schemeClr val="bg1"/>
              </a:solidFill>
              <a:latin typeface="Summer Font" panose="020B0606030504020204" pitchFamily="34" charset="0"/>
              <a:cs typeface="Summer Font" panose="020B0606030504020204" pitchFamily="34" charset="0"/>
            </a:endParaRPr>
          </a:p>
        </p:txBody>
      </p:sp>
      <p:sp>
        <p:nvSpPr>
          <p:cNvPr id="6" name="Rectangle 5"/>
          <p:cNvSpPr/>
          <p:nvPr/>
        </p:nvSpPr>
        <p:spPr>
          <a:xfrm>
            <a:off x="1939586" y="778123"/>
            <a:ext cx="2848438" cy="3015828"/>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2964914"/>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By 2030, substantially increase the supply of qualified teachers, including through international cooperation for teacher training in developing countries, especially least developed countries and small island developing States</a:t>
            </a:r>
          </a:p>
        </p:txBody>
      </p:sp>
      <p:sp>
        <p:nvSpPr>
          <p:cNvPr id="10" name="Rectangle 9"/>
          <p:cNvSpPr/>
          <p:nvPr/>
        </p:nvSpPr>
        <p:spPr>
          <a:xfrm>
            <a:off x="5513616" y="844620"/>
            <a:ext cx="2802800" cy="2123658"/>
          </a:xfrm>
          <a:prstGeom prst="rect">
            <a:avLst/>
          </a:prstGeom>
        </p:spPr>
        <p:txBody>
          <a:bodyPr wrap="square">
            <a:spAutoFit/>
          </a:bodyPr>
          <a:lstStyle/>
          <a:p>
            <a:r>
              <a:rPr lang="en-GB" sz="1200" dirty="0"/>
              <a:t>A target dedicated to teachers and their role in delivering quality education for all is of course key to the success of the new agenda, but unfortunately this particular target is insufficient as a means to overcoming the shortage of trained and qualified teachers. </a:t>
            </a:r>
          </a:p>
          <a:p>
            <a:r>
              <a:rPr lang="en-GB" sz="1200" dirty="0"/>
              <a:t> </a:t>
            </a:r>
          </a:p>
          <a:p>
            <a:r>
              <a:rPr lang="en-GB" sz="1200" dirty="0"/>
              <a:t>Firstly, the ambition should be to ensure that all children have quality teachers. </a:t>
            </a:r>
            <a:endParaRPr lang="en-GB" sz="1200" dirty="0" smtClean="0"/>
          </a:p>
          <a:p>
            <a:endParaRPr lang="en-GB" sz="1200"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557">
            <a:off x="4504086" y="3129457"/>
            <a:ext cx="1886471" cy="188647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444208" y="2859782"/>
            <a:ext cx="2016224" cy="1569660"/>
          </a:xfrm>
          <a:prstGeom prst="rect">
            <a:avLst/>
          </a:prstGeom>
        </p:spPr>
        <p:txBody>
          <a:bodyPr wrap="square">
            <a:spAutoFit/>
          </a:bodyPr>
          <a:lstStyle/>
          <a:p>
            <a:r>
              <a:rPr lang="en-GB" sz="1200" dirty="0"/>
              <a:t>Secondly, quality teachers must be </a:t>
            </a:r>
            <a:r>
              <a:rPr lang="en-GB" sz="1200" dirty="0" smtClean="0"/>
              <a:t>both professionally </a:t>
            </a:r>
            <a:r>
              <a:rPr lang="en-GB" sz="1200" dirty="0"/>
              <a:t>trained and highly </a:t>
            </a:r>
            <a:r>
              <a:rPr lang="en-GB" sz="1200" dirty="0" smtClean="0"/>
              <a:t>qualified.</a:t>
            </a:r>
          </a:p>
          <a:p>
            <a:endParaRPr lang="en-GB" sz="1200" dirty="0" smtClean="0"/>
          </a:p>
          <a:p>
            <a:r>
              <a:rPr lang="en-GB" sz="1200" dirty="0" smtClean="0"/>
              <a:t>Thirdly</a:t>
            </a:r>
            <a:r>
              <a:rPr lang="en-GB" sz="1200" dirty="0"/>
              <a:t>, teachers cannot deliver quality education alone and must be supported in the profession. </a:t>
            </a:r>
            <a:endParaRPr lang="en-GB" sz="1200" dirty="0"/>
          </a:p>
        </p:txBody>
      </p:sp>
    </p:spTree>
    <p:extLst>
      <p:ext uri="{BB962C8B-B14F-4D97-AF65-F5344CB8AC3E}">
        <p14:creationId xmlns:p14="http://schemas.microsoft.com/office/powerpoint/2010/main" val="206613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9512" y="154719"/>
            <a:ext cx="3960440" cy="669414"/>
          </a:xfrm>
          <a:prstGeom prst="rect">
            <a:avLst/>
          </a:prstGeom>
        </p:spPr>
        <p:txBody>
          <a:bodyPr wrap="square">
            <a:spAutoFit/>
          </a:bodyPr>
          <a:lstStyle/>
          <a:p>
            <a:pPr>
              <a:lnSpc>
                <a:spcPts val="4500"/>
              </a:lnSpc>
            </a:pPr>
            <a:r>
              <a:rPr lang="en-US" sz="4400" dirty="0" smtClean="0">
                <a:solidFill>
                  <a:schemeClr val="bg1"/>
                </a:solidFill>
                <a:latin typeface="Summer Font" panose="020B0606030504020204" pitchFamily="34" charset="0"/>
                <a:cs typeface="Summer Font" panose="020B0606030504020204" pitchFamily="34" charset="0"/>
              </a:rPr>
              <a:t>Thank you</a:t>
            </a:r>
            <a:endParaRPr lang="en-GB" sz="4400" dirty="0">
              <a:solidFill>
                <a:schemeClr val="bg1"/>
              </a:solidFill>
              <a:latin typeface="Summer Font" panose="020B0606030504020204" pitchFamily="34" charset="0"/>
              <a:cs typeface="Summer Font" panose="020B0606030504020204" pitchFamily="34" charset="0"/>
            </a:endParaRPr>
          </a:p>
        </p:txBody>
      </p:sp>
      <p:sp>
        <p:nvSpPr>
          <p:cNvPr id="8" name="Rectangle 7"/>
          <p:cNvSpPr/>
          <p:nvPr/>
        </p:nvSpPr>
        <p:spPr>
          <a:xfrm>
            <a:off x="5292080" y="3531055"/>
            <a:ext cx="3851920" cy="1453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671884" y="3599288"/>
            <a:ext cx="3148588" cy="1384995"/>
          </a:xfrm>
          <a:prstGeom prst="rect">
            <a:avLst/>
          </a:prstGeom>
        </p:spPr>
        <p:txBody>
          <a:bodyPr wrap="square">
            <a:spAutoFit/>
          </a:bodyPr>
          <a:lstStyle/>
          <a:p>
            <a:r>
              <a:rPr lang="en-US" sz="1200" dirty="0"/>
              <a:t>Education International is the voice of teachers and other education employees across the globe. A federation of 396 associations and unions in 171 countries and territories, it represents some 32.5 million educators and support professionals in education institutions from early childhood to university.</a:t>
            </a:r>
            <a:endParaRPr lang="en-GB" sz="1200" dirty="0">
              <a:latin typeface="+mj-lt"/>
              <a:ea typeface="Droid Sans" panose="020B0606030804020204" pitchFamily="34" charset="0"/>
              <a:cs typeface="Droid Sans" panose="020B0606030804020204"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684076"/>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79512" y="1194306"/>
            <a:ext cx="1498808" cy="369332"/>
          </a:xfrm>
          <a:prstGeom prst="rect">
            <a:avLst/>
          </a:prstGeom>
          <a:noFill/>
        </p:spPr>
        <p:txBody>
          <a:bodyPr wrap="none" rtlCol="0">
            <a:spAutoFit/>
          </a:bodyPr>
          <a:lstStyle/>
          <a:p>
            <a:r>
              <a:rPr lang="fr-BE" i="1" dirty="0" smtClean="0">
                <a:solidFill>
                  <a:schemeClr val="bg1"/>
                </a:solidFill>
              </a:rPr>
              <a:t>www.ei-ie.org</a:t>
            </a:r>
            <a:endParaRPr lang="en-GB" i="1" dirty="0">
              <a:solidFill>
                <a:schemeClr val="bg1"/>
              </a:solidFill>
            </a:endParaRPr>
          </a:p>
        </p:txBody>
      </p:sp>
      <p:sp>
        <p:nvSpPr>
          <p:cNvPr id="16" name="Rectangle 15"/>
          <p:cNvSpPr/>
          <p:nvPr/>
        </p:nvSpPr>
        <p:spPr>
          <a:xfrm>
            <a:off x="179512" y="887110"/>
            <a:ext cx="1677126" cy="523220"/>
          </a:xfrm>
          <a:prstGeom prst="rect">
            <a:avLst/>
          </a:prstGeom>
        </p:spPr>
        <p:txBody>
          <a:bodyPr wrap="none">
            <a:spAutoFit/>
          </a:bodyPr>
          <a:lstStyle/>
          <a:p>
            <a:r>
              <a:rPr lang="fr-BE" sz="2800" b="1" i="1" dirty="0">
                <a:solidFill>
                  <a:schemeClr val="bg1"/>
                </a:solidFill>
              </a:rPr>
              <a:t>#unite4ed</a:t>
            </a:r>
          </a:p>
        </p:txBody>
      </p:sp>
    </p:spTree>
    <p:extLst>
      <p:ext uri="{BB962C8B-B14F-4D97-AF65-F5344CB8AC3E}">
        <p14:creationId xmlns:p14="http://schemas.microsoft.com/office/powerpoint/2010/main" val="2278693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82" y="-9664"/>
            <a:ext cx="9161180" cy="515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39586" y="-9664"/>
            <a:ext cx="2848440" cy="796631"/>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914766" y="3458"/>
            <a:ext cx="2041044" cy="830997"/>
          </a:xfrm>
          <a:prstGeom prst="rect">
            <a:avLst/>
          </a:prstGeom>
        </p:spPr>
        <p:txBody>
          <a:bodyPr wrap="square">
            <a:spAutoFit/>
          </a:bodyPr>
          <a:lstStyle/>
          <a:p>
            <a:r>
              <a:rPr lang="en-GB" sz="4800" dirty="0" smtClean="0">
                <a:solidFill>
                  <a:schemeClr val="bg1"/>
                </a:solidFill>
                <a:latin typeface="Summer Font" panose="020B0606030504020204" pitchFamily="34" charset="0"/>
                <a:cs typeface="Summer Font" panose="020B0606030504020204" pitchFamily="34" charset="0"/>
              </a:rPr>
              <a:t>Target 4.1</a:t>
            </a:r>
            <a:endParaRPr lang="en-GB" sz="4800" dirty="0">
              <a:solidFill>
                <a:schemeClr val="bg1"/>
              </a:solidFill>
              <a:latin typeface="Summer Font" panose="020B0606030504020204" pitchFamily="34" charset="0"/>
              <a:cs typeface="Summer Font" panose="020B0606030504020204" pitchFamily="34" charset="0"/>
            </a:endParaRPr>
          </a:p>
        </p:txBody>
      </p:sp>
      <p:sp>
        <p:nvSpPr>
          <p:cNvPr id="4" name="Rectangle 3"/>
          <p:cNvSpPr/>
          <p:nvPr/>
        </p:nvSpPr>
        <p:spPr>
          <a:xfrm>
            <a:off x="1939586" y="778123"/>
            <a:ext cx="2848438" cy="2301354"/>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939586" y="829037"/>
            <a:ext cx="2639476" cy="2246769"/>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By 2030, ensure that all girls and boys complete free, equitable and quality primary and secondary education leading to relevant and effective learning outcomes</a:t>
            </a:r>
          </a:p>
        </p:txBody>
      </p:sp>
      <p:sp>
        <p:nvSpPr>
          <p:cNvPr id="12" name="Rectangle 11"/>
          <p:cNvSpPr/>
          <p:nvPr/>
        </p:nvSpPr>
        <p:spPr>
          <a:xfrm>
            <a:off x="5513616" y="844620"/>
            <a:ext cx="3122714" cy="3785652"/>
          </a:xfrm>
          <a:prstGeom prst="rect">
            <a:avLst/>
          </a:prstGeom>
        </p:spPr>
        <p:txBody>
          <a:bodyPr wrap="square">
            <a:spAutoFit/>
          </a:bodyPr>
          <a:lstStyle/>
          <a:p>
            <a:r>
              <a:rPr lang="en-GB" sz="1200" dirty="0"/>
              <a:t>This target on the completion of quality primary and secondary education should be considered the universal minimum standard </a:t>
            </a:r>
            <a:r>
              <a:rPr lang="en-GB" sz="1200" dirty="0" smtClean="0"/>
              <a:t/>
            </a:r>
            <a:br>
              <a:rPr lang="en-GB" sz="1200" dirty="0" smtClean="0"/>
            </a:br>
            <a:r>
              <a:rPr lang="en-GB" sz="1200" dirty="0" smtClean="0"/>
              <a:t>for </a:t>
            </a:r>
            <a:r>
              <a:rPr lang="en-GB" sz="1200" dirty="0"/>
              <a:t>education beyond 2015. </a:t>
            </a:r>
          </a:p>
          <a:p>
            <a:r>
              <a:rPr lang="en-GB" sz="1200" dirty="0"/>
              <a:t> </a:t>
            </a:r>
          </a:p>
          <a:p>
            <a:r>
              <a:rPr lang="en-GB" sz="1200" dirty="0"/>
              <a:t>The commitment to free education is central and a perquisite for the universal completion of primary and secondary education. It is also an important reaffirmation of the right to education.</a:t>
            </a:r>
          </a:p>
          <a:p>
            <a:r>
              <a:rPr lang="en-GB" sz="1200" dirty="0"/>
              <a:t> </a:t>
            </a:r>
          </a:p>
          <a:p>
            <a:r>
              <a:rPr lang="en-GB" sz="1200" dirty="0"/>
              <a:t>Equitable education should be understood as all children having the right to an education of the same quality, regardless of gender, </a:t>
            </a:r>
            <a:r>
              <a:rPr lang="en-GB" sz="1200" dirty="0" smtClean="0"/>
              <a:t/>
            </a:r>
            <a:br>
              <a:rPr lang="en-GB" sz="1200" dirty="0" smtClean="0"/>
            </a:br>
            <a:r>
              <a:rPr lang="en-GB" sz="1200" dirty="0" smtClean="0"/>
              <a:t>socio-economic </a:t>
            </a:r>
            <a:r>
              <a:rPr lang="en-GB" sz="1200" dirty="0"/>
              <a:t>background, location, or any other characteristic.</a:t>
            </a:r>
          </a:p>
          <a:p>
            <a:r>
              <a:rPr lang="en-GB" sz="1200" dirty="0"/>
              <a:t> </a:t>
            </a:r>
          </a:p>
          <a:p>
            <a:r>
              <a:rPr lang="en-GB" sz="1200" dirty="0"/>
              <a:t>Relevant learning outcomes should be understood as those that are in line with national curriculum. </a:t>
            </a:r>
            <a:endParaRPr lang="en-GB" sz="1200" dirty="0">
              <a:latin typeface="Droid Sans" panose="020B0606030804020204" pitchFamily="34" charset="0"/>
              <a:ea typeface="Droid Sans" panose="020B0606030804020204" pitchFamily="34" charset="0"/>
              <a:cs typeface="Droid Sans" panose="020B0606030804020204" pitchFamily="34" charset="0"/>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Isosceles Triangle 13"/>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16305">
            <a:off x="3398053" y="3068782"/>
            <a:ext cx="1791799" cy="17917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035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58"/>
            <a:ext cx="9137852" cy="514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914766" y="3458"/>
            <a:ext cx="2041044" cy="830997"/>
          </a:xfrm>
          <a:prstGeom prst="rect">
            <a:avLst/>
          </a:prstGeom>
        </p:spPr>
        <p:txBody>
          <a:bodyPr wrap="square">
            <a:spAutoFit/>
          </a:bodyPr>
          <a:lstStyle/>
          <a:p>
            <a:r>
              <a:rPr lang="en-GB" sz="4800" dirty="0" smtClean="0">
                <a:solidFill>
                  <a:schemeClr val="bg1"/>
                </a:solidFill>
                <a:latin typeface="Summer Font" panose="020B0606030504020204" pitchFamily="34" charset="0"/>
                <a:cs typeface="Summer Font" panose="020B0606030504020204" pitchFamily="34" charset="0"/>
              </a:rPr>
              <a:t>Target 4.2</a:t>
            </a:r>
            <a:endParaRPr lang="en-GB" sz="4800" dirty="0">
              <a:solidFill>
                <a:schemeClr val="bg1"/>
              </a:solidFill>
              <a:latin typeface="Summer Font" panose="020B0606030504020204" pitchFamily="34" charset="0"/>
              <a:cs typeface="Summer Font" panose="020B0606030504020204" pitchFamily="34" charset="0"/>
            </a:endParaRPr>
          </a:p>
        </p:txBody>
      </p:sp>
      <p:sp>
        <p:nvSpPr>
          <p:cNvPr id="5" name="Rectangle 4"/>
          <p:cNvSpPr/>
          <p:nvPr/>
        </p:nvSpPr>
        <p:spPr>
          <a:xfrm>
            <a:off x="1939586" y="778123"/>
            <a:ext cx="2848438" cy="2656756"/>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939586" y="829037"/>
            <a:ext cx="2639476" cy="2605842"/>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By 2030, ensure that all girls and boys have access to quality early childhood development, care and </a:t>
            </a:r>
            <a:r>
              <a:rPr lang="en-GB" sz="2800" dirty="0" smtClean="0">
                <a:latin typeface="Summer Font" panose="020B0606030504020204" pitchFamily="34" charset="0"/>
                <a:cs typeface="Summer Font" panose="020B0606030504020204" pitchFamily="34" charset="0"/>
              </a:rPr>
              <a:t/>
            </a:r>
            <a:br>
              <a:rPr lang="en-GB" sz="2800" dirty="0" smtClean="0">
                <a:latin typeface="Summer Font" panose="020B0606030504020204" pitchFamily="34" charset="0"/>
                <a:cs typeface="Summer Font" panose="020B0606030504020204" pitchFamily="34" charset="0"/>
              </a:rPr>
            </a:br>
            <a:r>
              <a:rPr lang="en-GB" sz="2800" dirty="0" smtClean="0">
                <a:latin typeface="Summer Font" panose="020B0606030504020204" pitchFamily="34" charset="0"/>
                <a:cs typeface="Summer Font" panose="020B0606030504020204" pitchFamily="34" charset="0"/>
              </a:rPr>
              <a:t>pre-primary </a:t>
            </a:r>
            <a:r>
              <a:rPr lang="en-GB" sz="2800" dirty="0">
                <a:latin typeface="Summer Font" panose="020B0606030504020204" pitchFamily="34" charset="0"/>
                <a:cs typeface="Summer Font" panose="020B0606030504020204" pitchFamily="34" charset="0"/>
              </a:rPr>
              <a:t>education so that they are ready for primary education</a:t>
            </a:r>
          </a:p>
        </p:txBody>
      </p:sp>
      <p:sp>
        <p:nvSpPr>
          <p:cNvPr id="9" name="Rectangle 8"/>
          <p:cNvSpPr/>
          <p:nvPr/>
        </p:nvSpPr>
        <p:spPr>
          <a:xfrm>
            <a:off x="5513616" y="844620"/>
            <a:ext cx="2874808" cy="3231654"/>
          </a:xfrm>
          <a:prstGeom prst="rect">
            <a:avLst/>
          </a:prstGeom>
        </p:spPr>
        <p:txBody>
          <a:bodyPr wrap="square">
            <a:spAutoFit/>
          </a:bodyPr>
          <a:lstStyle/>
          <a:p>
            <a:r>
              <a:rPr lang="en-GB" sz="1200" dirty="0"/>
              <a:t>Expanding access to early childhood education is key to the right to education, but unfortunately this target emphasises early childhood development rather than </a:t>
            </a:r>
            <a:r>
              <a:rPr lang="en-GB" sz="1200" i="1" dirty="0"/>
              <a:t>early childhood education and care.</a:t>
            </a:r>
            <a:r>
              <a:rPr lang="en-GB" sz="1200" dirty="0"/>
              <a:t> The right to education starts at birth and the target should thus go beyond pre-primary education. </a:t>
            </a:r>
          </a:p>
          <a:p>
            <a:r>
              <a:rPr lang="en-GB" sz="1200" dirty="0"/>
              <a:t> </a:t>
            </a:r>
          </a:p>
          <a:p>
            <a:r>
              <a:rPr lang="en-GB" sz="1200" dirty="0"/>
              <a:t>Early childhood education plays a particularly large role in overcoming disadvantages due to differences in the backgrounds of children. The 2030 education agenda should have included a commitment to at least one year of compulsory and free pre-primary education. </a:t>
            </a:r>
            <a:endParaRPr lang="en-GB" sz="1200" dirty="0">
              <a:latin typeface="Droid Sans" panose="020B0606030804020204" pitchFamily="34" charset="0"/>
              <a:ea typeface="Droid Sans" panose="020B0606030804020204" pitchFamily="34" charset="0"/>
              <a:cs typeface="Droid Sans" panose="020B0606030804020204" pitchFamily="34" charset="0"/>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3650">
            <a:off x="3459125" y="3159741"/>
            <a:ext cx="1833067" cy="18330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882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54"/>
            <a:ext cx="9136260" cy="5139146"/>
          </a:xfrm>
          <a:prstGeom prst="rect">
            <a:avLst/>
          </a:prstGeom>
          <a:solidFill>
            <a:srgbClr val="E23453"/>
          </a:solidFill>
          <a:ln>
            <a:noFill/>
          </a:ln>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smtClean="0">
                <a:solidFill>
                  <a:schemeClr val="bg1"/>
                </a:solidFill>
                <a:latin typeface="Summer Font" panose="020B0606030504020204" pitchFamily="34" charset="0"/>
                <a:cs typeface="Summer Font" panose="020B0606030504020204" pitchFamily="34" charset="0"/>
              </a:rPr>
              <a:t>Target 4.3</a:t>
            </a:r>
            <a:endParaRPr lang="en-GB" sz="4800" dirty="0">
              <a:solidFill>
                <a:schemeClr val="bg1"/>
              </a:solidFill>
              <a:latin typeface="Summer Font" panose="020B0606030504020204" pitchFamily="34" charset="0"/>
              <a:cs typeface="Summer Font" panose="020B0606030504020204" pitchFamily="34" charset="0"/>
            </a:endParaRPr>
          </a:p>
        </p:txBody>
      </p:sp>
      <p:sp>
        <p:nvSpPr>
          <p:cNvPr id="6" name="Rectangle 5"/>
          <p:cNvSpPr/>
          <p:nvPr/>
        </p:nvSpPr>
        <p:spPr>
          <a:xfrm>
            <a:off x="1939586" y="778123"/>
            <a:ext cx="2848438" cy="2301354"/>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2246769"/>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By 2030, ensure equal access for all women and men to affordable and quality technical, vocational and tertiary education, including university</a:t>
            </a:r>
          </a:p>
        </p:txBody>
      </p:sp>
      <p:sp>
        <p:nvSpPr>
          <p:cNvPr id="10" name="Rectangle 9"/>
          <p:cNvSpPr/>
          <p:nvPr/>
        </p:nvSpPr>
        <p:spPr>
          <a:xfrm>
            <a:off x="5513616" y="844620"/>
            <a:ext cx="2658784" cy="2677656"/>
          </a:xfrm>
          <a:prstGeom prst="rect">
            <a:avLst/>
          </a:prstGeom>
        </p:spPr>
        <p:txBody>
          <a:bodyPr wrap="square">
            <a:spAutoFit/>
          </a:bodyPr>
          <a:lstStyle/>
          <a:p>
            <a:r>
              <a:rPr lang="en-GB" sz="1200" dirty="0"/>
              <a:t>Expanding access to quality technical and vocational as well as tertiary education represents an important step forward, as these levels of education weren’t covered by the previous global education agenda. </a:t>
            </a:r>
          </a:p>
          <a:p>
            <a:r>
              <a:rPr lang="en-GB" sz="1200" dirty="0"/>
              <a:t> </a:t>
            </a:r>
          </a:p>
          <a:p>
            <a:r>
              <a:rPr lang="en-GB" sz="1200" dirty="0"/>
              <a:t>The emphasis on </a:t>
            </a:r>
            <a:r>
              <a:rPr lang="en-GB" sz="1200" i="1" dirty="0"/>
              <a:t>affordable</a:t>
            </a:r>
            <a:r>
              <a:rPr lang="en-GB" sz="1200" dirty="0"/>
              <a:t> is unfortunate as there is no such thing as affordable for the very poorest. The aim must be “the progressive introduction of free education”, as agreed in the International Covenant on Economic, Social and Cultural Rights.</a:t>
            </a:r>
            <a:endParaRPr lang="en-GB" sz="1200" dirty="0">
              <a:latin typeface="Droid Sans" panose="020B0606030804020204" pitchFamily="34" charset="0"/>
              <a:ea typeface="Droid Sans" panose="020B0606030804020204" pitchFamily="34" charset="0"/>
              <a:cs typeface="Droid Sans" panose="020B0606030804020204" pitchFamily="34" charset="0"/>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20560">
            <a:off x="3182288" y="2981309"/>
            <a:ext cx="1937537" cy="19375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764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smtClean="0">
                <a:solidFill>
                  <a:schemeClr val="bg1"/>
                </a:solidFill>
                <a:latin typeface="Summer Font" panose="020B0606030504020204" pitchFamily="34" charset="0"/>
                <a:cs typeface="Summer Font" panose="020B0606030504020204" pitchFamily="34" charset="0"/>
              </a:rPr>
              <a:t>Target 4.4</a:t>
            </a:r>
            <a:endParaRPr lang="en-GB" sz="4800" dirty="0">
              <a:solidFill>
                <a:schemeClr val="bg1"/>
              </a:solidFill>
              <a:latin typeface="Summer Font" panose="020B0606030504020204" pitchFamily="34" charset="0"/>
              <a:cs typeface="Summer Font" panose="020B0606030504020204" pitchFamily="34" charset="0"/>
            </a:endParaRPr>
          </a:p>
        </p:txBody>
      </p:sp>
      <p:sp>
        <p:nvSpPr>
          <p:cNvPr id="6" name="Rectangle 5"/>
          <p:cNvSpPr/>
          <p:nvPr/>
        </p:nvSpPr>
        <p:spPr>
          <a:xfrm>
            <a:off x="1939586" y="778123"/>
            <a:ext cx="2848438" cy="2656756"/>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2605842"/>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By 2030, substantially increase the number of youth and adults who have relevant skills, including technical and vocational skills, for employment, decent jobs and entrepreneurship</a:t>
            </a:r>
          </a:p>
        </p:txBody>
      </p:sp>
      <p:sp>
        <p:nvSpPr>
          <p:cNvPr id="10" name="Rectangle 9"/>
          <p:cNvSpPr/>
          <p:nvPr/>
        </p:nvSpPr>
        <p:spPr>
          <a:xfrm>
            <a:off x="5513616" y="844620"/>
            <a:ext cx="2658784" cy="2677656"/>
          </a:xfrm>
          <a:prstGeom prst="rect">
            <a:avLst/>
          </a:prstGeom>
        </p:spPr>
        <p:txBody>
          <a:bodyPr wrap="square">
            <a:spAutoFit/>
          </a:bodyPr>
          <a:lstStyle/>
          <a:p>
            <a:r>
              <a:rPr lang="en-GB" sz="1200" dirty="0"/>
              <a:t>The emphasis on relevant skills can be seen as a direct response to the high levels of youth unemployment, but this target should have been combined with the previous target on vocational and tertiary education, as these are the means through which many of these skills are acquired. </a:t>
            </a:r>
          </a:p>
          <a:p>
            <a:r>
              <a:rPr lang="en-GB" sz="1200" dirty="0"/>
              <a:t> </a:t>
            </a:r>
          </a:p>
          <a:p>
            <a:r>
              <a:rPr lang="en-GB" sz="1200" dirty="0"/>
              <a:t>Even if </a:t>
            </a:r>
            <a:r>
              <a:rPr lang="en-GB" sz="1200" i="1" dirty="0"/>
              <a:t>decent jobs</a:t>
            </a:r>
            <a:r>
              <a:rPr lang="en-GB" sz="1200" dirty="0"/>
              <a:t> should be referred to as decent work, the internationally agreed term, the reference to the decent work agenda includes rights at work.</a:t>
            </a:r>
            <a:endParaRPr lang="en-GB" sz="1200" dirty="0">
              <a:latin typeface="Droid Sans" panose="020B0606030804020204" pitchFamily="34" charset="0"/>
              <a:ea typeface="Droid Sans" panose="020B0606030804020204" pitchFamily="34" charset="0"/>
              <a:cs typeface="Droid Sans" panose="020B0606030804020204" pitchFamily="34" charset="0"/>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49537">
            <a:off x="3555492" y="3171520"/>
            <a:ext cx="1876866" cy="187686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111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smtClean="0">
                <a:solidFill>
                  <a:schemeClr val="bg1"/>
                </a:solidFill>
                <a:latin typeface="Summer Font" panose="020B0606030504020204" pitchFamily="34" charset="0"/>
                <a:cs typeface="Summer Font" panose="020B0606030504020204" pitchFamily="34" charset="0"/>
              </a:rPr>
              <a:t>Target 4.5</a:t>
            </a:r>
            <a:endParaRPr lang="en-GB" sz="4800" dirty="0">
              <a:solidFill>
                <a:schemeClr val="bg1"/>
              </a:solidFill>
              <a:latin typeface="Summer Font" panose="020B0606030504020204" pitchFamily="34" charset="0"/>
              <a:cs typeface="Summer Font" panose="020B0606030504020204" pitchFamily="34" charset="0"/>
            </a:endParaRPr>
          </a:p>
        </p:txBody>
      </p:sp>
      <p:sp>
        <p:nvSpPr>
          <p:cNvPr id="6" name="Rectangle 5"/>
          <p:cNvSpPr/>
          <p:nvPr/>
        </p:nvSpPr>
        <p:spPr>
          <a:xfrm>
            <a:off x="1939586" y="778122"/>
            <a:ext cx="2848438" cy="3374901"/>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3323987"/>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By 2030, eliminate gender disparities in education and ensure equal access to all levels of education and vocational training for the vulnerable, including persons with disabilities, indigenous peoples and children in vulnerable situations</a:t>
            </a:r>
          </a:p>
        </p:txBody>
      </p:sp>
      <p:sp>
        <p:nvSpPr>
          <p:cNvPr id="10" name="Rectangle 9"/>
          <p:cNvSpPr/>
          <p:nvPr/>
        </p:nvSpPr>
        <p:spPr>
          <a:xfrm>
            <a:off x="5513616" y="844620"/>
            <a:ext cx="2514768" cy="1754326"/>
          </a:xfrm>
          <a:prstGeom prst="rect">
            <a:avLst/>
          </a:prstGeom>
        </p:spPr>
        <p:txBody>
          <a:bodyPr wrap="square">
            <a:spAutoFit/>
          </a:bodyPr>
          <a:lstStyle/>
          <a:p>
            <a:r>
              <a:rPr lang="en-GB" sz="1200" dirty="0"/>
              <a:t>Equal access is at the core of the right to education, and this target is an important commitment to reaching those that traditionally have been excluded from education.</a:t>
            </a:r>
          </a:p>
          <a:p>
            <a:r>
              <a:rPr lang="en-GB" sz="1200" dirty="0"/>
              <a:t> </a:t>
            </a:r>
          </a:p>
          <a:p>
            <a:r>
              <a:rPr lang="en-GB" sz="1200" dirty="0"/>
              <a:t>At the same time, equity considerations have to be made under each and every target.</a:t>
            </a:r>
            <a:endParaRPr lang="en-GB" sz="1200" dirty="0">
              <a:latin typeface="Droid Sans" panose="020B0606030804020204" pitchFamily="34" charset="0"/>
              <a:ea typeface="Droid Sans" panose="020B0606030804020204" pitchFamily="34" charset="0"/>
              <a:cs typeface="Droid Sans" panose="020B0606030804020204" pitchFamily="34" charset="0"/>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7601">
            <a:off x="4243980" y="3120246"/>
            <a:ext cx="1923678" cy="192367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003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smtClean="0">
                <a:solidFill>
                  <a:schemeClr val="bg1"/>
                </a:solidFill>
                <a:latin typeface="Summer Font" panose="020B0606030504020204" pitchFamily="34" charset="0"/>
                <a:cs typeface="Summer Font" panose="020B0606030504020204" pitchFamily="34" charset="0"/>
              </a:rPr>
              <a:t>Target 4.6</a:t>
            </a:r>
            <a:endParaRPr lang="en-GB" sz="4800" dirty="0">
              <a:solidFill>
                <a:schemeClr val="bg1"/>
              </a:solidFill>
              <a:latin typeface="Summer Font" panose="020B0606030504020204" pitchFamily="34" charset="0"/>
              <a:cs typeface="Summer Font" panose="020B0606030504020204" pitchFamily="34" charset="0"/>
            </a:endParaRPr>
          </a:p>
        </p:txBody>
      </p:sp>
      <p:sp>
        <p:nvSpPr>
          <p:cNvPr id="6" name="Rectangle 5"/>
          <p:cNvSpPr/>
          <p:nvPr/>
        </p:nvSpPr>
        <p:spPr>
          <a:xfrm>
            <a:off x="1939586" y="778123"/>
            <a:ext cx="2848438" cy="1938610"/>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1887696"/>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By 2030, ensure that all youth and a substantial proportion of adults, both men and women, achieve literacy and numeracy</a:t>
            </a:r>
          </a:p>
        </p:txBody>
      </p:sp>
      <p:sp>
        <p:nvSpPr>
          <p:cNvPr id="10" name="Rectangle 9"/>
          <p:cNvSpPr/>
          <p:nvPr/>
        </p:nvSpPr>
        <p:spPr>
          <a:xfrm>
            <a:off x="5513616" y="844620"/>
            <a:ext cx="2442760" cy="1384995"/>
          </a:xfrm>
          <a:prstGeom prst="rect">
            <a:avLst/>
          </a:prstGeom>
        </p:spPr>
        <p:txBody>
          <a:bodyPr wrap="square">
            <a:spAutoFit/>
          </a:bodyPr>
          <a:lstStyle/>
          <a:p>
            <a:r>
              <a:rPr lang="en-GB" sz="1200" dirty="0"/>
              <a:t>This is the only target on adult education and lifelong learning, a central part of the education goal.  </a:t>
            </a:r>
          </a:p>
          <a:p>
            <a:r>
              <a:rPr lang="en-GB" sz="1200" dirty="0"/>
              <a:t> </a:t>
            </a:r>
          </a:p>
          <a:p>
            <a:r>
              <a:rPr lang="en-GB" sz="1200" dirty="0"/>
              <a:t>It is unfortunate that the target covers all youth but only a substantial proportion of adults. </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75437">
            <a:off x="3392083" y="2628025"/>
            <a:ext cx="2231281" cy="223128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690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smtClean="0">
                <a:solidFill>
                  <a:schemeClr val="bg1"/>
                </a:solidFill>
                <a:latin typeface="Summer Font" panose="020B0606030504020204" pitchFamily="34" charset="0"/>
                <a:cs typeface="Summer Font" panose="020B0606030504020204" pitchFamily="34" charset="0"/>
              </a:rPr>
              <a:t>Target 4.7</a:t>
            </a:r>
            <a:endParaRPr lang="en-GB" sz="4800" dirty="0">
              <a:solidFill>
                <a:schemeClr val="bg1"/>
              </a:solidFill>
              <a:latin typeface="Summer Font" panose="020B0606030504020204" pitchFamily="34" charset="0"/>
              <a:cs typeface="Summer Font" panose="020B0606030504020204" pitchFamily="34" charset="0"/>
            </a:endParaRPr>
          </a:p>
        </p:txBody>
      </p:sp>
      <p:sp>
        <p:nvSpPr>
          <p:cNvPr id="6" name="Rectangle 5"/>
          <p:cNvSpPr/>
          <p:nvPr/>
        </p:nvSpPr>
        <p:spPr>
          <a:xfrm>
            <a:off x="1939586" y="778122"/>
            <a:ext cx="2848438" cy="3528789"/>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3477875"/>
          </a:xfrm>
          <a:prstGeom prst="rect">
            <a:avLst/>
          </a:prstGeom>
        </p:spPr>
        <p:txBody>
          <a:bodyPr wrap="square">
            <a:spAutoFit/>
          </a:bodyPr>
          <a:lstStyle/>
          <a:p>
            <a:pPr>
              <a:lnSpc>
                <a:spcPts val="2200"/>
              </a:lnSpc>
            </a:pPr>
            <a:r>
              <a:rPr lang="en-GB" sz="2200" dirty="0">
                <a:latin typeface="Summer Font" panose="020B0606030504020204" pitchFamily="34" charset="0"/>
                <a:cs typeface="Summer Font" panose="020B0606030504020204" pitchFamily="34" charset="0"/>
              </a:rPr>
              <a:t>By 2030, ensure that all learners acquire the knowledge and skills needed to promote sustainable development, </a:t>
            </a:r>
            <a:r>
              <a:rPr lang="en-GB" sz="2200" dirty="0" smtClean="0">
                <a:latin typeface="Summer Font" panose="020B0606030504020204" pitchFamily="34" charset="0"/>
                <a:cs typeface="Summer Font" panose="020B0606030504020204" pitchFamily="34" charset="0"/>
              </a:rPr>
              <a:t>including</a:t>
            </a:r>
            <a:r>
              <a:rPr lang="en-GB" sz="2200" dirty="0">
                <a:latin typeface="Summer Font" panose="020B0606030504020204" pitchFamily="34" charset="0"/>
                <a:cs typeface="Summer Font" panose="020B0606030504020204" pitchFamily="34" charset="0"/>
              </a:rPr>
              <a:t>, among others, through education for sustainable development and sustainable lifestyles, human rights, gender equality, promotion of a culture of peace and non-violence, global citizenship and appreciation of cultural diversity and of culture’s contribution to sustainable development</a:t>
            </a:r>
          </a:p>
        </p:txBody>
      </p:sp>
      <p:sp>
        <p:nvSpPr>
          <p:cNvPr id="10" name="Rectangle 9"/>
          <p:cNvSpPr/>
          <p:nvPr/>
        </p:nvSpPr>
        <p:spPr>
          <a:xfrm>
            <a:off x="5513616" y="844620"/>
            <a:ext cx="3122714" cy="1754326"/>
          </a:xfrm>
          <a:prstGeom prst="rect">
            <a:avLst/>
          </a:prstGeom>
        </p:spPr>
        <p:txBody>
          <a:bodyPr wrap="square">
            <a:spAutoFit/>
          </a:bodyPr>
          <a:lstStyle/>
          <a:p>
            <a:r>
              <a:rPr lang="en-GB" sz="1200" dirty="0"/>
              <a:t>This target places education for human rights, global citizenship and sustainable development at the centre of quality education and of education policy beyond 2030. Being an explicit policy priority, attention will have to be given to the ways in which education human rights, global citizenship and sustainable development is integrated across curriculum, teacher training and teaching and learning materials. </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60638">
            <a:off x="4565860" y="2932343"/>
            <a:ext cx="2063343" cy="206334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606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39586" y="0"/>
            <a:ext cx="2848440" cy="786967"/>
          </a:xfrm>
          <a:prstGeom prst="rect">
            <a:avLst/>
          </a:prstGeom>
          <a:solidFill>
            <a:srgbClr val="E2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914766" y="3458"/>
            <a:ext cx="2041044" cy="830997"/>
          </a:xfrm>
          <a:prstGeom prst="rect">
            <a:avLst/>
          </a:prstGeom>
        </p:spPr>
        <p:txBody>
          <a:bodyPr wrap="square">
            <a:spAutoFit/>
          </a:bodyPr>
          <a:lstStyle/>
          <a:p>
            <a:r>
              <a:rPr lang="en-GB" sz="4800" dirty="0" smtClean="0">
                <a:solidFill>
                  <a:schemeClr val="bg1"/>
                </a:solidFill>
                <a:latin typeface="Summer Font" panose="020B0606030504020204" pitchFamily="34" charset="0"/>
                <a:cs typeface="Summer Font" panose="020B0606030504020204" pitchFamily="34" charset="0"/>
              </a:rPr>
              <a:t>Target 4.a</a:t>
            </a:r>
            <a:endParaRPr lang="en-GB" sz="4800" dirty="0">
              <a:solidFill>
                <a:schemeClr val="bg1"/>
              </a:solidFill>
              <a:latin typeface="Summer Font" panose="020B0606030504020204" pitchFamily="34" charset="0"/>
              <a:cs typeface="Summer Font" panose="020B0606030504020204" pitchFamily="34" charset="0"/>
            </a:endParaRPr>
          </a:p>
        </p:txBody>
      </p:sp>
      <p:sp>
        <p:nvSpPr>
          <p:cNvPr id="6" name="Rectangle 5"/>
          <p:cNvSpPr/>
          <p:nvPr/>
        </p:nvSpPr>
        <p:spPr>
          <a:xfrm>
            <a:off x="1939586" y="778123"/>
            <a:ext cx="2848438" cy="2301354"/>
          </a:xfrm>
          <a:prstGeom prst="rect">
            <a:avLst/>
          </a:pr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860032" y="778123"/>
            <a:ext cx="3960440" cy="4169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39586" y="829037"/>
            <a:ext cx="2639476" cy="2246769"/>
          </a:xfrm>
          <a:prstGeom prst="rect">
            <a:avLst/>
          </a:prstGeom>
        </p:spPr>
        <p:txBody>
          <a:bodyPr wrap="square">
            <a:spAutoFit/>
          </a:bodyPr>
          <a:lstStyle/>
          <a:p>
            <a:pPr>
              <a:lnSpc>
                <a:spcPts val="2800"/>
              </a:lnSpc>
            </a:pPr>
            <a:r>
              <a:rPr lang="en-GB" sz="2800" dirty="0">
                <a:latin typeface="Summer Font" panose="020B0606030504020204" pitchFamily="34" charset="0"/>
                <a:cs typeface="Summer Font" panose="020B0606030504020204" pitchFamily="34" charset="0"/>
              </a:rPr>
              <a:t>Build and upgrade education facilities that are child, disability and gender sensitive and provide safe, non-violent, inclusive and effective learning environments for all</a:t>
            </a:r>
          </a:p>
        </p:txBody>
      </p:sp>
      <p:sp>
        <p:nvSpPr>
          <p:cNvPr id="10" name="Rectangle 9"/>
          <p:cNvSpPr/>
          <p:nvPr/>
        </p:nvSpPr>
        <p:spPr>
          <a:xfrm>
            <a:off x="5513616" y="844620"/>
            <a:ext cx="2802800" cy="1938992"/>
          </a:xfrm>
          <a:prstGeom prst="rect">
            <a:avLst/>
          </a:prstGeom>
        </p:spPr>
        <p:txBody>
          <a:bodyPr wrap="square">
            <a:spAutoFit/>
          </a:bodyPr>
          <a:lstStyle/>
          <a:p>
            <a:r>
              <a:rPr lang="en-GB" sz="1200" dirty="0"/>
              <a:t>Quality education cannot take place without safe and inclusive learning environments. The target represents an important commitment to building new schools but also to upgrading existing education facilities schools for all. It also pushes for clearer national-level definitions and policies on </a:t>
            </a:r>
            <a:r>
              <a:rPr lang="en-GB" sz="1200" i="1" dirty="0"/>
              <a:t>child, disability and gender-sensitive learning environments</a:t>
            </a:r>
            <a:r>
              <a:rPr lang="en-GB" sz="1200" dirty="0"/>
              <a:t>.</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820" y="929408"/>
            <a:ext cx="288032" cy="28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Isosceles Triangle 11"/>
          <p:cNvSpPr/>
          <p:nvPr/>
        </p:nvSpPr>
        <p:spPr>
          <a:xfrm rot="16200000">
            <a:off x="4464747" y="952328"/>
            <a:ext cx="569491" cy="221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226" y="2863068"/>
            <a:ext cx="2167464" cy="21745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316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I Document" ma:contentTypeID="0x010100AA2F8202531E2B479DC903BD7BCD5C3F00E04239BAE3CFF643A8203BF81E96DC51" ma:contentTypeVersion="53" ma:contentTypeDescription="" ma:contentTypeScope="" ma:versionID="3ecdb67ee59564c7ec43419591cb38be">
  <xsd:schema xmlns:xsd="http://www.w3.org/2001/XMLSchema" xmlns:xs="http://www.w3.org/2001/XMLSchema" xmlns:p="http://schemas.microsoft.com/office/2006/metadata/properties" xmlns:ns2="db13979b-e751-4565-a77b-71e7edb4f069" targetNamespace="http://schemas.microsoft.com/office/2006/metadata/properties" ma:root="true" ma:fieldsID="68c9f9e723ff3b8d29c1e4b1699411ec" ns2:_="">
    <xsd:import namespace="db13979b-e751-4565-a77b-71e7edb4f069"/>
    <xsd:element name="properties">
      <xsd:complexType>
        <xsd:sequence>
          <xsd:element name="documentManagement">
            <xsd:complexType>
              <xsd:all>
                <xsd:element ref="ns2:Date" minOccurs="0"/>
                <xsd:element ref="ns2:DocumentLanguage" minOccurs="0"/>
                <xsd:element ref="ns2:AvailableOnWebsite" minOccurs="0"/>
                <xsd:element ref="ns2:EIRegion" minOccurs="0"/>
                <xsd:element ref="ns2:EIUnit" minOccurs="0"/>
                <xsd:element ref="ns2:EIOrgan" minOccurs="0"/>
                <xsd:element ref="ns2:EI_x0020_Event" minOccurs="0"/>
                <xsd:element ref="ns2:EITopic" minOccurs="0"/>
                <xsd:element ref="ns2:DocumentSource" minOccurs="0"/>
                <xsd:element ref="ns2:EITermbaseTaxHTField0" minOccurs="0"/>
                <xsd:element ref="ns2:TaxCatchAll" minOccurs="0"/>
                <xsd:element ref="ns2:TaxCatchAllLabel" minOccurs="0"/>
                <xsd:element ref="ns2:l360261a294540c48d9b0fdee2fb1d22" minOccurs="0"/>
                <xsd:element ref="ns2:hd0be951f11940a08013d67eec6505c8" minOccurs="0"/>
                <xsd:element ref="ns2:o79ce48fd8d44e5eaac3fd0fc82a2951" minOccurs="0"/>
                <xsd:element ref="ns2:kd7281ab553349538e0242a0ee89a9e1" minOccurs="0"/>
                <xsd:element ref="ns2:i64256cf79b641ea809ba8b9a806956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13979b-e751-4565-a77b-71e7edb4f069" elementFormDefault="qualified">
    <xsd:import namespace="http://schemas.microsoft.com/office/2006/documentManagement/types"/>
    <xsd:import namespace="http://schemas.microsoft.com/office/infopath/2007/PartnerControls"/>
    <xsd:element name="Date" ma:index="2" nillable="true" ma:displayName="Date" ma:description="EI document date." ma:format="DateOnly" ma:internalName="Date">
      <xsd:simpleType>
        <xsd:restriction base="dms:DateTime"/>
      </xsd:simpleType>
    </xsd:element>
    <xsd:element name="DocumentLanguage" ma:index="5" nillable="true" ma:displayName="Document Language" ma:default="English" ma:format="RadioButtons" ma:internalName="DocumentLanguage">
      <xsd:simpleType>
        <xsd:restriction base="dms:Choice">
          <xsd:enumeration value="English"/>
          <xsd:enumeration value="French"/>
          <xsd:enumeration value="Spanish"/>
          <xsd:enumeration value="Other"/>
          <xsd:enumeration value="Multiple"/>
        </xsd:restriction>
      </xsd:simpleType>
    </xsd:element>
    <xsd:element name="AvailableOnWebsite" ma:index="6" nillable="true" ma:displayName="Available On Website" ma:default="1" ma:description="Make this document available on the public EI website." ma:internalName="AvailableOnWebsite">
      <xsd:simpleType>
        <xsd:restriction base="dms:Boolean"/>
      </xsd:simpleType>
    </xsd:element>
    <xsd:element name="EIRegion" ma:index="7" nillable="true" ma:displayName="EI Region" ma:description="Education International region." ma:hidden="true" ma:list="{29c7dc5d-89a6-4101-a71e-0c6c975a07cf}" ma:internalName="EIRegion"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Unit" ma:index="8" nillable="true" ma:displayName="EI Unit" ma:hidden="true" ma:list="068bb678-3c6d-45ba-97bd-4f06a914f196" ma:internalName="EIUnit"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Organ" ma:index="9" nillable="true" ma:displayName="EI Group" ma:hidden="true" ma:list="{2698a646-4c05-4ac8-9e4f-4a88bcd5d2e2}" ma:internalName="EIOrgan"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EI_x0020_Event" ma:index="11" nillable="true" ma:displayName="EI Event" ma:hidden="true" ma:list="{0292d145-1b29-4696-ba3c-d4afe19ee511}" ma:internalName="EI_x0020_Event" ma:readOnly="false" ma:showField="EventTitleForChoiceDropdown" ma:web="db13979b-e751-4565-a77b-71e7edb4f069">
      <xsd:simpleType>
        <xsd:restriction base="dms:Lookup"/>
      </xsd:simpleType>
    </xsd:element>
    <xsd:element name="EITopic" ma:index="12" nillable="true" ma:displayName="EI Topic" ma:hidden="true" ma:list="dd9f5b98-3a89-4125-b977-90d82d0197dd" ma:internalName="EITopic" ma:readOnly="false" ma:showField="Title"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DocumentSource" ma:index="13" nillable="true" ma:displayName="Document Source" ma:description="Organisation which issued the document." ma:list="{49ba241f-8346-4576-b9e1-b1a7b41f86e8}" ma:internalName="DocumentSource" ma:showField="Title" ma:web="db13979b-e751-4565-a77b-71e7edb4f069">
      <xsd:simpleType>
        <xsd:restriction base="dms:Lookup"/>
      </xsd:simpleType>
    </xsd:element>
    <xsd:element name="EITermbaseTaxHTField0" ma:index="19" nillable="true" ma:taxonomy="true" ma:internalName="EITermbaseTaxHTField0" ma:taxonomyFieldName="EITermbase" ma:displayName="EIDocType" ma:readOnly="false" ma:default="" ma:fieldId="{58649bc0-05b1-4c82-b72c-a96912b32633}" ma:taxonomyMulti="true" ma:sspId="0af2f461-2480-4a31-ac78-b054563ee389" ma:termSetId="2591b47b-c34c-4ee1-a350-73f6d52a178b" ma:anchorId="00000000-0000-0000-0000-000000000000" ma:open="true" ma:isKeyword="false">
      <xsd:complexType>
        <xsd:sequence>
          <xsd:element ref="pc:Terms" minOccurs="0" maxOccurs="1"/>
        </xsd:sequence>
      </xsd:complexType>
    </xsd:element>
    <xsd:element name="TaxCatchAll" ma:index="20" nillable="true" ma:displayName="Taxonomy Catch All Column" ma:hidden="true" ma:list="{e31c9898-5599-4d3d-bde2-aae45224e11b}" ma:internalName="TaxCatchAll" ma:showField="CatchAllData"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e31c9898-5599-4d3d-bde2-aae45224e11b}" ma:internalName="TaxCatchAllLabel" ma:readOnly="true" ma:showField="CatchAllDataLabel" ma:web="db13979b-e751-4565-a77b-71e7edb4f069">
      <xsd:complexType>
        <xsd:complexContent>
          <xsd:extension base="dms:MultiChoiceLookup">
            <xsd:sequence>
              <xsd:element name="Value" type="dms:Lookup" maxOccurs="unbounded" minOccurs="0" nillable="true"/>
            </xsd:sequence>
          </xsd:extension>
        </xsd:complexContent>
      </xsd:complexType>
    </xsd:element>
    <xsd:element name="l360261a294540c48d9b0fdee2fb1d22" ma:index="23" nillable="true" ma:taxonomy="true" ma:internalName="l360261a294540c48d9b0fdee2fb1d22" ma:taxonomyFieldName="EIEvent" ma:displayName="EIEvent" ma:default="" ma:fieldId="{5360261a-2945-40c4-8d9b-0fdee2fb1d22}" ma:taxonomyMulti="true" ma:sspId="0af2f461-2480-4a31-ac78-b054563ee389" ma:termSetId="46d855b6-eb13-4760-91d1-66f27ae7dc32" ma:anchorId="00000000-0000-0000-0000-000000000000" ma:open="true" ma:isKeyword="false">
      <xsd:complexType>
        <xsd:sequence>
          <xsd:element ref="pc:Terms" minOccurs="0" maxOccurs="1"/>
        </xsd:sequence>
      </xsd:complexType>
    </xsd:element>
    <xsd:element name="hd0be951f11940a08013d67eec6505c8" ma:index="25" nillable="true" ma:taxonomy="true" ma:internalName="hd0be951f11940a08013d67eec6505c8" ma:taxonomyFieldName="EIUnit1" ma:displayName="EIUnit" ma:readOnly="false" ma:default="" ma:fieldId="{1d0be951-f119-40a0-8013-d67eec6505c8}" ma:taxonomyMulti="true" ma:sspId="0af2f461-2480-4a31-ac78-b054563ee389" ma:termSetId="5f7ca6b7-bc5d-4a29-b9c5-9d61f96be714" ma:anchorId="00000000-0000-0000-0000-000000000000" ma:open="false" ma:isKeyword="false">
      <xsd:complexType>
        <xsd:sequence>
          <xsd:element ref="pc:Terms" minOccurs="0" maxOccurs="1"/>
        </xsd:sequence>
      </xsd:complexType>
    </xsd:element>
    <xsd:element name="o79ce48fd8d44e5eaac3fd0fc82a2951" ma:index="27" nillable="true" ma:taxonomy="true" ma:internalName="o79ce48fd8d44e5eaac3fd0fc82a2951" ma:taxonomyFieldName="EIGroup" ma:displayName="EIGroup" ma:default="" ma:fieldId="{879ce48f-d8d4-4e5e-aac3-fd0fc82a2951}" ma:taxonomyMulti="true" ma:sspId="0af2f461-2480-4a31-ac78-b054563ee389" ma:termSetId="1e97bc08-ae7e-4277-9be6-12765f62b22d" ma:anchorId="00000000-0000-0000-0000-000000000000" ma:open="false" ma:isKeyword="false">
      <xsd:complexType>
        <xsd:sequence>
          <xsd:element ref="pc:Terms" minOccurs="0" maxOccurs="1"/>
        </xsd:sequence>
      </xsd:complexType>
    </xsd:element>
    <xsd:element name="kd7281ab553349538e0242a0ee89a9e1" ma:index="29" nillable="true" ma:taxonomy="true" ma:internalName="kd7281ab553349538e0242a0ee89a9e1" ma:taxonomyFieldName="EITopic1" ma:displayName="EITopic" ma:default="" ma:fieldId="{4d7281ab-5533-4953-8e02-42a0ee89a9e1}" ma:taxonomyMulti="true" ma:sspId="0af2f461-2480-4a31-ac78-b054563ee389" ma:termSetId="e2436a82-f458-4e28-a4e0-fa06e0b95176" ma:anchorId="00000000-0000-0000-0000-000000000000" ma:open="false" ma:isKeyword="false">
      <xsd:complexType>
        <xsd:sequence>
          <xsd:element ref="pc:Terms" minOccurs="0" maxOccurs="1"/>
        </xsd:sequence>
      </xsd:complexType>
    </xsd:element>
    <xsd:element name="i64256cf79b641ea809ba8b9a8069568" ma:index="31" nillable="true" ma:taxonomy="true" ma:internalName="i64256cf79b641ea809ba8b9a8069568" ma:taxonomyFieldName="EIRegion1" ma:displayName="EIRegion" ma:default="" ma:fieldId="{264256cf-79b6-41ea-809b-a8b9a8069568}" ma:taxonomyMulti="true" ma:sspId="0af2f461-2480-4a31-ac78-b054563ee389" ma:termSetId="126f87e2-8982-4d73-8d0c-1d6ec05017e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http://portal/_cts/EIDocument/8b5470c660bc9b5ccustomXsn.xsn</xsnLocation>
  <cached>True</cached>
  <openByDefault>True</openByDefault>
  <xsnScope>http://portal</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EIUnit xmlns="db13979b-e751-4565-a77b-71e7edb4f069"/>
    <l360261a294540c48d9b0fdee2fb1d22 xmlns="db13979b-e751-4565-a77b-71e7edb4f069">
      <Terms xmlns="http://schemas.microsoft.com/office/infopath/2007/PartnerControls"/>
    </l360261a294540c48d9b0fdee2fb1d22>
    <EIRegion xmlns="db13979b-e751-4565-a77b-71e7edb4f069"/>
    <AvailableOnWebsite xmlns="db13979b-e751-4565-a77b-71e7edb4f069">true</AvailableOnWebsite>
    <EIOrgan xmlns="db13979b-e751-4565-a77b-71e7edb4f069"/>
    <EI_x0020_Event xmlns="db13979b-e751-4565-a77b-71e7edb4f069" xsi:nil="true"/>
    <kd7281ab553349538e0242a0ee89a9e1 xmlns="db13979b-e751-4565-a77b-71e7edb4f069">
      <Terms xmlns="http://schemas.microsoft.com/office/infopath/2007/PartnerControls"/>
    </kd7281ab553349538e0242a0ee89a9e1>
    <i64256cf79b641ea809ba8b9a8069568 xmlns="db13979b-e751-4565-a77b-71e7edb4f069">
      <Terms xmlns="http://schemas.microsoft.com/office/infopath/2007/PartnerControls"/>
    </i64256cf79b641ea809ba8b9a8069568>
    <EITopic xmlns="db13979b-e751-4565-a77b-71e7edb4f069"/>
    <DocumentSource xmlns="db13979b-e751-4565-a77b-71e7edb4f069" xsi:nil="true"/>
    <DocumentLanguage xmlns="db13979b-e751-4565-a77b-71e7edb4f069">English</DocumentLanguage>
    <o79ce48fd8d44e5eaac3fd0fc82a2951 xmlns="db13979b-e751-4565-a77b-71e7edb4f069">
      <Terms xmlns="http://schemas.microsoft.com/office/infopath/2007/PartnerControls"/>
    </o79ce48fd8d44e5eaac3fd0fc82a2951>
    <EITermbaseTaxHTField0 xmlns="db13979b-e751-4565-a77b-71e7edb4f069">
      <Terms xmlns="http://schemas.microsoft.com/office/infopath/2007/PartnerControls"/>
    </EITermbaseTaxHTField0>
    <TaxCatchAll xmlns="db13979b-e751-4565-a77b-71e7edb4f069"/>
    <Date xmlns="db13979b-e751-4565-a77b-71e7edb4f069" xsi:nil="true"/>
    <hd0be951f11940a08013d67eec6505c8 xmlns="db13979b-e751-4565-a77b-71e7edb4f069">
      <Terms xmlns="http://schemas.microsoft.com/office/infopath/2007/PartnerControls"/>
    </hd0be951f11940a08013d67eec6505c8>
  </documentManagement>
</p:properties>
</file>

<file path=customXml/itemProps1.xml><?xml version="1.0" encoding="utf-8"?>
<ds:datastoreItem xmlns:ds="http://schemas.openxmlformats.org/officeDocument/2006/customXml" ds:itemID="{7FCC1B04-8EB4-41EA-8358-C00E999E9BA7}"/>
</file>

<file path=customXml/itemProps2.xml><?xml version="1.0" encoding="utf-8"?>
<ds:datastoreItem xmlns:ds="http://schemas.openxmlformats.org/officeDocument/2006/customXml" ds:itemID="{2B53EF88-38B0-4DAF-A2F3-FCFCAECF8451}"/>
</file>

<file path=customXml/itemProps3.xml><?xml version="1.0" encoding="utf-8"?>
<ds:datastoreItem xmlns:ds="http://schemas.openxmlformats.org/officeDocument/2006/customXml" ds:itemID="{4A5B69C1-ABE7-490B-BA96-02072217C01F}"/>
</file>

<file path=customXml/itemProps4.xml><?xml version="1.0" encoding="utf-8"?>
<ds:datastoreItem xmlns:ds="http://schemas.openxmlformats.org/officeDocument/2006/customXml" ds:itemID="{24E45059-4492-4B4F-BC89-7080B7D5B1BB}"/>
</file>

<file path=docProps/app.xml><?xml version="1.0" encoding="utf-8"?>
<Properties xmlns="http://schemas.openxmlformats.org/officeDocument/2006/extended-properties" xmlns:vt="http://schemas.openxmlformats.org/officeDocument/2006/docPropsVTypes">
  <TotalTime>249</TotalTime>
  <Words>932</Words>
  <Application>Microsoft Office PowerPoint</Application>
  <PresentationFormat>On-screen Show (16:9)</PresentationFormat>
  <Paragraphs>70</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Droid Sans</vt:lpstr>
      <vt:lpstr>Calibri</vt:lpstr>
      <vt:lpstr>Summer Font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Edcuation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Frederik Destree</dc:creator>
  <cp:lastModifiedBy>Frederik Destree</cp:lastModifiedBy>
  <cp:revision>14</cp:revision>
  <dcterms:created xsi:type="dcterms:W3CDTF">2015-09-22T14:54:40Z</dcterms:created>
  <dcterms:modified xsi:type="dcterms:W3CDTF">2015-09-23T11:04:54Z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0x010100AA2F8202531E2B479DC903BD7BCD5C3F00E04239BAE3CFF643A8203BF81E96DC51</vt:lpwstr>
  </property>
</Properties>
</file>