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27" r:id="rId2"/>
    <p:sldId id="257" r:id="rId3"/>
    <p:sldId id="341" r:id="rId4"/>
    <p:sldId id="260" r:id="rId5"/>
    <p:sldId id="358" r:id="rId6"/>
    <p:sldId id="359" r:id="rId7"/>
    <p:sldId id="345" r:id="rId8"/>
    <p:sldId id="360" r:id="rId9"/>
    <p:sldId id="361" r:id="rId10"/>
    <p:sldId id="32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toya, Silvia" initials="MS" lastIdx="1" clrIdx="0">
    <p:extLst>
      <p:ext uri="{19B8F6BF-5375-455C-9EA6-DF929625EA0E}">
        <p15:presenceInfo xmlns:p15="http://schemas.microsoft.com/office/powerpoint/2012/main" userId="S-1-5-21-1606980848-1958367476-725345543-841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80DE"/>
    <a:srgbClr val="990033"/>
    <a:srgbClr val="1D61B3"/>
    <a:srgbClr val="D9F3EE"/>
    <a:srgbClr val="C1EDF8"/>
    <a:srgbClr val="E9D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9"/>
    <p:restoredTop sz="94725"/>
  </p:normalViewPr>
  <p:slideViewPr>
    <p:cSldViewPr snapToGrid="0" snapToObjects="1">
      <p:cViewPr varScale="1">
        <p:scale>
          <a:sx n="63" d="100"/>
          <a:sy n="63" d="100"/>
        </p:scale>
        <p:origin x="7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2FE0C-D8AC-4845-8F60-71579D2B4C23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BADDE-30EE-1D4B-B974-AC8746F19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8161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BADDE-30EE-1D4B-B974-AC8746F1927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508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BADDE-30EE-1D4B-B974-AC8746F1927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107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BADDE-30EE-1D4B-B974-AC8746F192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44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BADDE-30EE-1D4B-B974-AC8746F192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53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3180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D32C0-F390-FE49-BC64-7511559AE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7BAA31-0146-7C44-BA0A-97326D47B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14355-D98C-B44D-9853-B4711CD49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1E5D-640B-0A47-A895-5C7C0112EA0C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E576F-7ACC-C74C-8672-16CDDEB08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3148C-5CE1-3944-89DA-07C8A3EA5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EA343-4C89-A244-A62E-A83A05CCE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07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F7BC2-566B-E043-BDA0-18B6EE716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4C8922-3133-4D43-A20D-D6A11BE9ED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6A062-6781-584D-B961-FC15228F0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A85FB-921F-A143-BBBE-AD941E463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1E5D-640B-0A47-A895-5C7C0112EA0C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B1C47-D120-F648-86DD-D6D040E07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560013-FC64-5544-8C9F-5C626BD89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EA343-4C89-A244-A62E-A83A05CCE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20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748C9-B13E-4C4E-A056-73528EC13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EFAEDA-52E5-DF4B-B96E-856E94B52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40D63-823E-684A-9367-53423F6A4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1E5D-640B-0A47-A895-5C7C0112EA0C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80DB3-38BE-464B-8BDA-BDBCE99F7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7AC6A-7DD4-3546-9A80-0308D51C1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EA343-4C89-A244-A62E-A83A05CCE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76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B3AF83-2E3F-AC40-9BB1-B18459603F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D12735-74D2-0D45-B38E-2C32A6D94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890E6-92A8-8E4B-BC99-D82ECDB24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1E5D-640B-0A47-A895-5C7C0112EA0C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34DC7-11C4-B34F-B541-33DA63E35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7200F-5D94-0D4E-A761-E7C8F7D66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EA343-4C89-A244-A62E-A83A05CCE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04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E9FF53E-704D-4C22-8B2A-B38D1A0D7AA3}"/>
              </a:ext>
            </a:extLst>
          </p:cNvPr>
          <p:cNvSpPr/>
          <p:nvPr userDrawn="1"/>
        </p:nvSpPr>
        <p:spPr>
          <a:xfrm>
            <a:off x="0" y="1348829"/>
            <a:ext cx="12192000" cy="651911"/>
          </a:xfrm>
          <a:prstGeom prst="rect">
            <a:avLst/>
          </a:prstGeom>
          <a:solidFill>
            <a:srgbClr val="C51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-13259"/>
            <a:ext cx="12192000" cy="1368000"/>
          </a:xfrm>
          <a:prstGeom prst="rect">
            <a:avLst/>
          </a:prstGeom>
          <a:solidFill>
            <a:srgbClr val="0077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0B637B1-A9C8-4913-8C41-59CF46A1463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000250"/>
            <a:ext cx="12192000" cy="485775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CLICK ON THE ICON TO ADD AN IMAGE. THIS IS A TITLE SLIDE, DO NOT USE THIS SLIDE TO WRITE CONTENT. ONLY THE TITLE &amp; IMAGE.</a:t>
            </a:r>
          </a:p>
          <a:p>
            <a:endParaRPr lang="fr-FR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23471" y="320332"/>
            <a:ext cx="9879993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23471" y="1468022"/>
            <a:ext cx="9879993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2D9D08-AFA5-F742-A5EE-7FD26DFFAE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36" y="-119793"/>
            <a:ext cx="1547694" cy="142798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29F2C28-D97D-5C4D-B9E9-2CDE6832ED21}"/>
              </a:ext>
            </a:extLst>
          </p:cNvPr>
          <p:cNvSpPr/>
          <p:nvPr userDrawn="1"/>
        </p:nvSpPr>
        <p:spPr>
          <a:xfrm>
            <a:off x="0" y="-13259"/>
            <a:ext cx="12192000" cy="13786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201833A-691A-CE4F-AF94-1ECD0B7FDA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22795" b="22251"/>
          <a:stretch/>
        </p:blipFill>
        <p:spPr>
          <a:xfrm>
            <a:off x="81285" y="110843"/>
            <a:ext cx="2143125" cy="117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27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B8FE3-E5F6-E649-B81D-A891D9FBE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615" y="365125"/>
            <a:ext cx="3358662" cy="5707429"/>
          </a:xfrm>
        </p:spPr>
        <p:txBody>
          <a:bodyPr anchor="t" anchorCtr="0">
            <a:noAutofit/>
          </a:bodyPr>
          <a:lstStyle>
            <a:lvl1pPr>
              <a:defRPr sz="3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indent="0"/>
            <a:endParaRPr lang="en-US" sz="4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DC446-1A75-8745-A1F0-575F929F4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6492" y="365125"/>
            <a:ext cx="6887308" cy="58118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F709B-2319-1745-862E-1A6AB0F2C4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9615" y="6356350"/>
            <a:ext cx="2743200" cy="365125"/>
          </a:xfrm>
        </p:spPr>
        <p:txBody>
          <a:bodyPr/>
          <a:lstStyle/>
          <a:p>
            <a:fld id="{51101E5D-640B-0A47-A895-5C7C0112EA0C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5C095-7AEB-E549-8DB2-B976FD92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AEC3D-49CE-2742-B8D7-7A796B341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EA343-4C89-A244-A62E-A83A05CCE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8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B8FE3-E5F6-E649-B81D-A891D9FBE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DC446-1A75-8745-A1F0-575F929F4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F709B-2319-1745-862E-1A6AB0F2C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1E5D-640B-0A47-A895-5C7C0112EA0C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5C095-7AEB-E549-8DB2-B976FD92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AEC3D-49CE-2742-B8D7-7A796B341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EA343-4C89-A244-A62E-A83A05CCE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4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4D53D-DC3E-EA48-80E7-D5D04C58E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57180F-E06A-9149-9542-B4FDBD939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22BB8-203A-8E4F-BD2C-4569487FC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1E5D-640B-0A47-A895-5C7C0112EA0C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C749F-AA55-754E-AF61-CDC4B43E4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D5C25-4B82-8E44-B53A-0165ABBB9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EA343-4C89-A244-A62E-A83A05CCE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19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D2DCE-2D4E-F148-88C7-07320BCFE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7799F-4D87-554E-8C6E-8EE744E723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742E0-5787-3242-A05B-905F6AE68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940337-0265-324E-8066-B79F30E2F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1E5D-640B-0A47-A895-5C7C0112EA0C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04FB62-1F70-1844-8D1F-ED7086CCF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D2379-573C-DC4E-8036-D0E24E715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EA343-4C89-A244-A62E-A83A05CCE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7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C1490-62CF-C34D-82BE-D9532EC5E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5781B-9D60-DE41-8C61-D3766D633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F8935-21ED-CA4C-A307-AAFC198AE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8E7970-E5A7-3D45-9320-0D071C5ADA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407229-EC7C-4145-B98F-B4A6ABACBA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D8C86E-A61D-9C45-B28E-6BC2100A1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1E5D-640B-0A47-A895-5C7C0112EA0C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A0D1F1-281E-6C41-B6B7-BBBEC33B8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FEAA05-DD3E-AE4A-A0A7-FF877C9B9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EA343-4C89-A244-A62E-A83A05CCE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39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2282E-FEEF-D64A-831B-4FFDADE97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2B5FBA-1F2D-2E44-B617-81D216249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1E5D-640B-0A47-A895-5C7C0112EA0C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8DA8E1-FB82-5940-B551-A971100E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7FB3F-3DEF-914B-894E-B1A816BCA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EA343-4C89-A244-A62E-A83A05CCE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71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69A885-7326-6E47-8597-D49AF5409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1E5D-640B-0A47-A895-5C7C0112EA0C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F58895-62A9-2D4C-9160-DEB2A5E3C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2FC4B6-3EC3-5A42-9ECB-5130A2B97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EA343-4C89-A244-A62E-A83A05CCE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46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9B9D4-1AC2-8940-B0C2-063CC8D28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AEB7D-5BB1-3B4B-8B5A-216DDAB35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48765E-73B0-9048-B7AB-E3EDD0953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B3F744-8484-2D42-A90D-22F1097C5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1E5D-640B-0A47-A895-5C7C0112EA0C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271F93-28C1-CE40-9448-47680D8B3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8498D-A0A6-BE49-B05B-D11B23A74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EA343-4C89-A244-A62E-A83A05CCE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3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62E7B1-312C-B94E-93F9-C519CDB5C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67F10-7DE5-4A42-992F-039C5ED9C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97809-201E-9547-A8ED-D7712DF9D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01E5D-640B-0A47-A895-5C7C0112EA0C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AC99D-8787-EC46-89DA-B1E1BEC7F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F76A3-EC07-464C-8319-DDC33402E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EA343-4C89-A244-A62E-A83A05CCEFA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60;gbc9adaf309_0_254" descr="Text&#10;&#10;Description automatically generated with medium confidence">
            <a:extLst>
              <a:ext uri="{FF2B5EF4-FFF2-40B4-BE49-F238E27FC236}">
                <a16:creationId xmlns:a16="http://schemas.microsoft.com/office/drawing/2014/main" id="{21449C59-0334-8D44-B0AC-6F569726EBA7}"/>
              </a:ext>
            </a:extLst>
          </p:cNvPr>
          <p:cNvPicPr preferRelativeResize="0"/>
          <p:nvPr userDrawn="1"/>
        </p:nvPicPr>
        <p:blipFill rotWithShape="1">
          <a:blip r:embed="rId15">
            <a:alphaModFix/>
          </a:blip>
          <a:srcRect l="9716" t="36614" r="77417" b="31912"/>
          <a:stretch/>
        </p:blipFill>
        <p:spPr>
          <a:xfrm>
            <a:off x="11492888" y="6254750"/>
            <a:ext cx="460376" cy="450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094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5.png"/><Relationship Id="rId1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22.svg"/><Relationship Id="rId17" Type="http://schemas.openxmlformats.org/officeDocument/2006/relationships/image" Target="../media/image24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1.svg"/><Relationship Id="rId10" Type="http://schemas.openxmlformats.org/officeDocument/2006/relationships/image" Target="../media/image20.svg"/><Relationship Id="rId19" Type="http://schemas.openxmlformats.org/officeDocument/2006/relationships/image" Target="../media/image26.svg"/><Relationship Id="rId4" Type="http://schemas.openxmlformats.org/officeDocument/2006/relationships/image" Target="../media/image14.svg"/><Relationship Id="rId9" Type="http://schemas.openxmlformats.org/officeDocument/2006/relationships/image" Target="../media/image14.pn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5.png"/><Relationship Id="rId18" Type="http://schemas.openxmlformats.org/officeDocument/2006/relationships/image" Target="../media/image18.png"/><Relationship Id="rId3" Type="http://schemas.openxmlformats.org/officeDocument/2006/relationships/image" Target="../media/image11.png"/><Relationship Id="rId21" Type="http://schemas.openxmlformats.org/officeDocument/2006/relationships/image" Target="../media/image30.svg"/><Relationship Id="rId7" Type="http://schemas.openxmlformats.org/officeDocument/2006/relationships/image" Target="../media/image13.png"/><Relationship Id="rId12" Type="http://schemas.openxmlformats.org/officeDocument/2006/relationships/image" Target="../media/image22.svg"/><Relationship Id="rId17" Type="http://schemas.openxmlformats.org/officeDocument/2006/relationships/image" Target="../media/image26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1.svg"/><Relationship Id="rId23" Type="http://schemas.openxmlformats.org/officeDocument/2006/relationships/image" Target="../media/image32.svg"/><Relationship Id="rId10" Type="http://schemas.openxmlformats.org/officeDocument/2006/relationships/image" Target="../media/image20.svg"/><Relationship Id="rId19" Type="http://schemas.openxmlformats.org/officeDocument/2006/relationships/image" Target="../media/image28.svg"/><Relationship Id="rId4" Type="http://schemas.openxmlformats.org/officeDocument/2006/relationships/image" Target="../media/image14.svg"/><Relationship Id="rId9" Type="http://schemas.openxmlformats.org/officeDocument/2006/relationships/image" Target="../media/image14.png"/><Relationship Id="rId14" Type="http://schemas.openxmlformats.org/officeDocument/2006/relationships/image" Target="../media/image9.png"/><Relationship Id="rId22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0F19DD47-05C9-4260-8D7A-A6DCF7E3CD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00250"/>
            <a:ext cx="12192000" cy="4857750"/>
          </a:xfrm>
          <a:prstGeom prst="rect">
            <a:avLst/>
          </a:prstGeom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3D3487DD-C77A-4128-B6B1-2795C38B0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3360" y="365760"/>
            <a:ext cx="6400800" cy="800302"/>
          </a:xfrm>
        </p:spPr>
        <p:txBody>
          <a:bodyPr>
            <a:normAutofit/>
          </a:bodyPr>
          <a:lstStyle/>
          <a:p>
            <a:r>
              <a:rPr lang="fr-FR" sz="4800" dirty="0">
                <a:solidFill>
                  <a:srgbClr val="0070C0"/>
                </a:solidFill>
              </a:rPr>
              <a:t>SDG 4 benchmarks</a:t>
            </a:r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EC87E5AB-4C0C-43C0-821A-935456C17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3360" y="1044416"/>
            <a:ext cx="6400800" cy="3975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70C0"/>
                </a:solidFill>
              </a:rPr>
              <a:t>Fulfilling a neglected commitment, </a:t>
            </a:r>
            <a:br>
              <a:rPr lang="en-US" sz="1800" dirty="0">
                <a:solidFill>
                  <a:srgbClr val="0070C0"/>
                </a:solidFill>
              </a:rPr>
            </a:br>
            <a:r>
              <a:rPr lang="en-US" sz="1800" dirty="0">
                <a:solidFill>
                  <a:srgbClr val="0070C0"/>
                </a:solidFill>
              </a:rPr>
              <a:t>supporting the global education cooperation mechanism </a:t>
            </a:r>
            <a:endParaRPr lang="fr-FR" sz="1400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88107A-919B-1444-A936-87A0CFA69235}"/>
              </a:ext>
            </a:extLst>
          </p:cNvPr>
          <p:cNvSpPr txBox="1"/>
          <p:nvPr/>
        </p:nvSpPr>
        <p:spPr>
          <a:xfrm>
            <a:off x="9843911" y="6537668"/>
            <a:ext cx="2348089" cy="248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NEERAZ CHATURVEDI/Shutterstock.com</a:t>
            </a:r>
            <a:endParaRPr lang="en-ES" sz="1000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027866C-456F-AE4D-9275-3055EDDB0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8170" y="365760"/>
            <a:ext cx="1366614" cy="13666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6115C9C-FC43-FF4A-B125-966D640AE142}"/>
              </a:ext>
            </a:extLst>
          </p:cNvPr>
          <p:cNvSpPr/>
          <p:nvPr/>
        </p:nvSpPr>
        <p:spPr>
          <a:xfrm>
            <a:off x="0" y="6265719"/>
            <a:ext cx="9674053" cy="5922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ous-titre 8">
            <a:extLst>
              <a:ext uri="{FF2B5EF4-FFF2-40B4-BE49-F238E27FC236}">
                <a16:creationId xmlns:a16="http://schemas.microsoft.com/office/drawing/2014/main" id="{26FD636F-EC5B-5F48-9F6B-F2EF87BB9C8F}"/>
              </a:ext>
            </a:extLst>
          </p:cNvPr>
          <p:cNvSpPr txBox="1">
            <a:spLocks/>
          </p:cNvSpPr>
          <p:nvPr/>
        </p:nvSpPr>
        <p:spPr>
          <a:xfrm>
            <a:off x="148567" y="6356604"/>
            <a:ext cx="9401834" cy="45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50" kern="1200" baseline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4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69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54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39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71424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09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994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278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buSzPts val="2400"/>
            </a:pPr>
            <a:r>
              <a:rPr lang="en-US" sz="1400" b="1" dirty="0"/>
              <a:t>Silvia Montoya 	</a:t>
            </a:r>
            <a:r>
              <a:rPr lang="en-US" sz="1400" dirty="0"/>
              <a:t>Director, UNESCO Institute for Statistics</a:t>
            </a:r>
          </a:p>
          <a:p>
            <a:pPr lvl="0">
              <a:spcBef>
                <a:spcPts val="0"/>
              </a:spcBef>
              <a:buSzPts val="2400"/>
            </a:pPr>
            <a:r>
              <a:rPr lang="en-US" sz="1400" b="1" dirty="0"/>
              <a:t>Manos Antoninis    	</a:t>
            </a:r>
            <a:r>
              <a:rPr lang="en-US" sz="1400" dirty="0"/>
              <a:t>Director, Global Education Monitoring Report        </a:t>
            </a:r>
            <a:r>
              <a:rPr lang="en-US" sz="1400" dirty="0">
                <a:solidFill>
                  <a:schemeClr val="tx1"/>
                </a:solidFill>
              </a:rPr>
              <a:t>Global Education Summit</a:t>
            </a:r>
            <a:r>
              <a:rPr lang="en-US" sz="1400" dirty="0"/>
              <a:t>	</a:t>
            </a:r>
            <a:r>
              <a:rPr lang="en-US" sz="1400" b="1" dirty="0">
                <a:solidFill>
                  <a:schemeClr val="tx1"/>
                </a:solidFill>
              </a:rPr>
              <a:t>28 July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AAA7A3-59CC-4D1C-987C-FC982F453F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8882"/>
          <a:stretch/>
        </p:blipFill>
        <p:spPr>
          <a:xfrm>
            <a:off x="365760" y="301108"/>
            <a:ext cx="1519601" cy="13573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BA4DC4-22C3-41A7-9D79-E791758DAA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890"/>
          <a:stretch/>
        </p:blipFill>
        <p:spPr>
          <a:xfrm>
            <a:off x="1827308" y="310344"/>
            <a:ext cx="1593209" cy="135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32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BD2CA-8754-974F-B209-A7DCE34E0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854063"/>
            <a:ext cx="11353800" cy="3409748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Thank you</a:t>
            </a:r>
            <a:br>
              <a:rPr lang="en-US" sz="3200" dirty="0">
                <a:solidFill>
                  <a:schemeClr val="tx2"/>
                </a:solidFill>
              </a:rPr>
            </a:br>
            <a:r>
              <a:rPr lang="en-US" sz="3200" dirty="0">
                <a:solidFill>
                  <a:schemeClr val="tx2"/>
                </a:solidFill>
              </a:rPr>
              <a:t/>
            </a:r>
            <a:br>
              <a:rPr lang="en-US" sz="3200" dirty="0">
                <a:solidFill>
                  <a:schemeClr val="tx2"/>
                </a:solidFill>
              </a:rPr>
            </a:br>
            <a:r>
              <a:rPr lang="en-GB" sz="3200" dirty="0">
                <a:latin typeface="Calibri"/>
                <a:ea typeface="Calibri"/>
                <a:cs typeface="Calibri"/>
                <a:sym typeface="Calibri"/>
              </a:rPr>
              <a:t>Learn more </a:t>
            </a:r>
            <a:br>
              <a:rPr lang="en-GB" sz="32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GB" sz="3200" b="1" u="sng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http://tcg.uis.unesco.org/benchmarks/</a:t>
            </a:r>
            <a:r>
              <a:rPr lang="en-GB" sz="3200" u="sng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3200" u="sng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187210-4117-4DC5-8ACC-9B14A88E98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882"/>
          <a:stretch/>
        </p:blipFill>
        <p:spPr>
          <a:xfrm>
            <a:off x="4644076" y="1141508"/>
            <a:ext cx="1519601" cy="13573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BC9763-A03A-4D9A-AF83-77D6902CC3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890"/>
          <a:stretch/>
        </p:blipFill>
        <p:spPr>
          <a:xfrm>
            <a:off x="6105624" y="1141508"/>
            <a:ext cx="1593209" cy="135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65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16741D0-8033-024D-99A8-D30643B362F0}"/>
              </a:ext>
            </a:extLst>
          </p:cNvPr>
          <p:cNvSpPr/>
          <p:nvPr/>
        </p:nvSpPr>
        <p:spPr>
          <a:xfrm flipH="1">
            <a:off x="-1" y="0"/>
            <a:ext cx="310896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D8DCA8-2D87-9946-8BA0-A27510A95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75" y="365125"/>
            <a:ext cx="2926080" cy="5707429"/>
          </a:xfrm>
        </p:spPr>
        <p:txBody>
          <a:bodyPr anchor="ctr" anchorCtr="0"/>
          <a:lstStyle/>
          <a:p>
            <a:pPr>
              <a:lnSpc>
                <a:spcPct val="100000"/>
              </a:lnSpc>
            </a:pPr>
            <a:r>
              <a:rPr lang="en-GB" sz="2700" b="1" dirty="0"/>
              <a:t>Benchmarks are a neglected</a:t>
            </a:r>
            <a:br>
              <a:rPr lang="en-GB" sz="2700" b="1" dirty="0"/>
            </a:br>
            <a:r>
              <a:rPr lang="en-GB" sz="2700" b="1" dirty="0">
                <a:solidFill>
                  <a:schemeClr val="tx1"/>
                </a:solidFill>
              </a:rPr>
              <a:t>Education 2030 </a:t>
            </a:r>
            <a:r>
              <a:rPr lang="en-GB" sz="2700" b="1" dirty="0"/>
              <a:t/>
            </a:r>
            <a:br>
              <a:rPr lang="en-GB" sz="2700" b="1" dirty="0"/>
            </a:br>
            <a:r>
              <a:rPr lang="en-GB" sz="2700" b="1" dirty="0">
                <a:solidFill>
                  <a:schemeClr val="tx1"/>
                </a:solidFill>
              </a:rPr>
              <a:t>Framework </a:t>
            </a:r>
            <a:br>
              <a:rPr lang="en-GB" sz="2700" b="1" dirty="0">
                <a:solidFill>
                  <a:schemeClr val="tx1"/>
                </a:solidFill>
              </a:rPr>
            </a:br>
            <a:r>
              <a:rPr lang="en-GB" sz="2700" b="1" dirty="0">
                <a:solidFill>
                  <a:schemeClr val="tx1"/>
                </a:solidFill>
              </a:rPr>
              <a:t>for Action </a:t>
            </a:r>
            <a:br>
              <a:rPr lang="en-GB" sz="2700" b="1" dirty="0">
                <a:solidFill>
                  <a:schemeClr val="tx1"/>
                </a:solidFill>
              </a:rPr>
            </a:br>
            <a:r>
              <a:rPr lang="en-GB" sz="2700" b="1" dirty="0"/>
              <a:t>commitment 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4052A-BCBE-4944-A892-3B944E1ED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7654" y="4614502"/>
            <a:ext cx="5729508" cy="201168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chemeClr val="tx2"/>
                </a:solidFill>
              </a:rPr>
              <a:t>Global Education Meeting, 2020</a:t>
            </a:r>
          </a:p>
          <a:p>
            <a:pPr marL="0" indent="0">
              <a:lnSpc>
                <a:spcPts val="2220"/>
              </a:lnSpc>
              <a:buNone/>
            </a:pPr>
            <a:r>
              <a:rPr lang="en-GB" sz="1800" dirty="0">
                <a:solidFill>
                  <a:srgbClr val="C00000"/>
                </a:solidFill>
              </a:rPr>
              <a:t>“We request UNESCO and its partners, together with the SDG-Education 2030 Steering Committee, to … accelerate the progress and propose relevant and realistic </a:t>
            </a:r>
            <a:r>
              <a:rPr lang="en-GB" sz="1800" b="1" dirty="0">
                <a:solidFill>
                  <a:srgbClr val="C00000"/>
                </a:solidFill>
              </a:rPr>
              <a:t>benchmarks</a:t>
            </a:r>
            <a:r>
              <a:rPr lang="en-GB" sz="1800" dirty="0">
                <a:solidFill>
                  <a:srgbClr val="C00000"/>
                </a:solidFill>
              </a:rPr>
              <a:t> of key SDG indicators for subsequent monitoring”</a:t>
            </a:r>
            <a:r>
              <a:rPr lang="en-GB" sz="1800" dirty="0"/>
              <a:t> (§10)</a:t>
            </a:r>
            <a:endParaRPr lang="en-US" sz="1800" dirty="0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47241F94-88CC-DF4F-9958-0859AFB49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024" y="2248564"/>
            <a:ext cx="1269168" cy="18151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group of people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45402BA1-09F4-9D42-94E0-0F0396C3D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024" y="4706577"/>
            <a:ext cx="1283349" cy="18151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7E04A7-D0A7-BD43-9568-C105F3D5617C}"/>
              </a:ext>
            </a:extLst>
          </p:cNvPr>
          <p:cNvCxnSpPr>
            <a:cxnSpLocks/>
          </p:cNvCxnSpPr>
          <p:nvPr/>
        </p:nvCxnSpPr>
        <p:spPr>
          <a:xfrm>
            <a:off x="4284024" y="4328600"/>
            <a:ext cx="7233138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23BBCC7-E552-1242-A1D2-CF97204258B2}"/>
              </a:ext>
            </a:extLst>
          </p:cNvPr>
          <p:cNvSpPr txBox="1">
            <a:spLocks/>
          </p:cNvSpPr>
          <p:nvPr/>
        </p:nvSpPr>
        <p:spPr>
          <a:xfrm>
            <a:off x="5787654" y="2185798"/>
            <a:ext cx="5729508" cy="2011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Education 2030 Framework for Action, 2015</a:t>
            </a:r>
          </a:p>
          <a:p>
            <a:pPr marL="0" indent="0">
              <a:lnSpc>
                <a:spcPts val="2220"/>
              </a:lnSpc>
              <a:buNone/>
            </a:pP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Called on countries to establish </a:t>
            </a:r>
            <a:r>
              <a:rPr lang="en-GB" sz="18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“appropriate intermediate </a:t>
            </a:r>
            <a:r>
              <a:rPr lang="en-GB" sz="1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benchmarks</a:t>
            </a:r>
            <a:r>
              <a:rPr lang="en-GB" sz="18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(e.g., for 2020 and 2025)”</a:t>
            </a:r>
            <a:r>
              <a:rPr lang="en-GB" sz="18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the SDG indicators, seeing them as</a:t>
            </a:r>
            <a:r>
              <a:rPr lang="en-GB" sz="18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8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“indispensable for addressing the </a:t>
            </a:r>
            <a:r>
              <a:rPr lang="en-GB" sz="1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accountability</a:t>
            </a:r>
            <a:r>
              <a:rPr lang="en-GB" sz="18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deficit associated with longer-term targets”</a:t>
            </a:r>
            <a:r>
              <a:rPr lang="en-GB" sz="18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(§28)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C6D6BC6F-257D-1741-9FEC-8A946841B913}"/>
              </a:ext>
            </a:extLst>
          </p:cNvPr>
          <p:cNvSpPr/>
          <p:nvPr/>
        </p:nvSpPr>
        <p:spPr>
          <a:xfrm rot="5400000">
            <a:off x="2697037" y="2908554"/>
            <a:ext cx="1645452" cy="841605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F64E41A-C712-E246-8BB0-E67AF6F46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97004" y="489396"/>
            <a:ext cx="749904" cy="74990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D5EA0E-27E6-431A-8393-E150CB038831}"/>
              </a:ext>
            </a:extLst>
          </p:cNvPr>
          <p:cNvCxnSpPr>
            <a:cxnSpLocks/>
          </p:cNvCxnSpPr>
          <p:nvPr/>
        </p:nvCxnSpPr>
        <p:spPr>
          <a:xfrm>
            <a:off x="4295019" y="2020604"/>
            <a:ext cx="7233138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5B757BA-13D1-498E-B0DB-855835FB3E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7787" y="306184"/>
            <a:ext cx="1259586" cy="16093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056DDFF-C840-491A-9247-70880B826EFF}"/>
              </a:ext>
            </a:extLst>
          </p:cNvPr>
          <p:cNvSpPr txBox="1">
            <a:spLocks/>
          </p:cNvSpPr>
          <p:nvPr/>
        </p:nvSpPr>
        <p:spPr>
          <a:xfrm>
            <a:off x="5789222" y="264301"/>
            <a:ext cx="5852160" cy="2011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Secretary General Synthesis Report, 2014</a:t>
            </a:r>
          </a:p>
          <a:p>
            <a:pPr marL="0" indent="0">
              <a:lnSpc>
                <a:spcPts val="2220"/>
              </a:lnSpc>
              <a:buNone/>
            </a:pP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Called on countries to </a:t>
            </a:r>
            <a:r>
              <a:rPr lang="en-GB" sz="18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“embrace a culture of </a:t>
            </a:r>
            <a:r>
              <a:rPr lang="en-GB" sz="1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shared responsibility</a:t>
            </a:r>
            <a:r>
              <a:rPr lang="en-GB" sz="18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one based on … </a:t>
            </a:r>
            <a:r>
              <a:rPr lang="en-GB" sz="1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benchmarking</a:t>
            </a:r>
            <a:r>
              <a:rPr lang="en-GB" sz="18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progress”</a:t>
            </a:r>
            <a:r>
              <a:rPr lang="en-GB" sz="18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(§146)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420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id="{971DF24C-92FE-7845-BE05-68B8B434FFDA}"/>
              </a:ext>
            </a:extLst>
          </p:cNvPr>
          <p:cNvSpPr/>
          <p:nvPr/>
        </p:nvSpPr>
        <p:spPr>
          <a:xfrm>
            <a:off x="7573109" y="5961184"/>
            <a:ext cx="4473658" cy="763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9D6BA45-247E-404A-A44A-36C020EF367B}"/>
              </a:ext>
            </a:extLst>
          </p:cNvPr>
          <p:cNvCxnSpPr>
            <a:cxnSpLocks/>
          </p:cNvCxnSpPr>
          <p:nvPr/>
        </p:nvCxnSpPr>
        <p:spPr>
          <a:xfrm>
            <a:off x="807461" y="2090100"/>
            <a:ext cx="0" cy="559584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2D83B9E3-24DE-844E-B998-44136553E4CA}"/>
              </a:ext>
            </a:extLst>
          </p:cNvPr>
          <p:cNvSpPr/>
          <p:nvPr/>
        </p:nvSpPr>
        <p:spPr>
          <a:xfrm>
            <a:off x="254889" y="1273146"/>
            <a:ext cx="11487342" cy="4206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2AF7A98-9753-BA41-9F57-27918F1A1D28}"/>
              </a:ext>
            </a:extLst>
          </p:cNvPr>
          <p:cNvSpPr/>
          <p:nvPr/>
        </p:nvSpPr>
        <p:spPr>
          <a:xfrm>
            <a:off x="3231575" y="3349048"/>
            <a:ext cx="68326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3771F4E-C22E-CA4A-BA83-382E31023577}"/>
              </a:ext>
            </a:extLst>
          </p:cNvPr>
          <p:cNvSpPr/>
          <p:nvPr/>
        </p:nvSpPr>
        <p:spPr>
          <a:xfrm>
            <a:off x="3231575" y="4238048"/>
            <a:ext cx="68326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830CB3C-C62D-F44B-8EB0-C6AE54698D75}"/>
              </a:ext>
            </a:extLst>
          </p:cNvPr>
          <p:cNvSpPr/>
          <p:nvPr/>
        </p:nvSpPr>
        <p:spPr>
          <a:xfrm>
            <a:off x="2254084" y="1426453"/>
            <a:ext cx="7558781" cy="63250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15423565-ACF3-684C-B516-7E46EB452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5760"/>
            <a:ext cx="10131162" cy="731520"/>
          </a:xfrm>
        </p:spPr>
        <p:txBody>
          <a:bodyPr anchor="t" anchorCtr="0"/>
          <a:lstStyle/>
          <a:p>
            <a:pPr lvl="0">
              <a:spcBef>
                <a:spcPts val="0"/>
              </a:spcBef>
            </a:pPr>
            <a:r>
              <a:rPr lang="en-US" sz="2400" b="1" dirty="0">
                <a:solidFill>
                  <a:srgbClr val="C00000"/>
                </a:solidFill>
                <a:sym typeface="Calibri"/>
              </a:rPr>
              <a:t>Process towards benchmarks in 2021</a:t>
            </a:r>
          </a:p>
        </p:txBody>
      </p:sp>
      <p:pic>
        <p:nvPicPr>
          <p:cNvPr id="42" name="Picture 4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3471AFB-4F6B-5D43-8B93-1D5292F3E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65760"/>
            <a:ext cx="763152" cy="763152"/>
          </a:xfrm>
          <a:prstGeom prst="rect">
            <a:avLst/>
          </a:prstGeom>
        </p:spPr>
      </p:pic>
      <p:sp>
        <p:nvSpPr>
          <p:cNvPr id="44" name="Pentagon 43">
            <a:extLst>
              <a:ext uri="{FF2B5EF4-FFF2-40B4-BE49-F238E27FC236}">
                <a16:creationId xmlns:a16="http://schemas.microsoft.com/office/drawing/2014/main" id="{95982054-5E16-3646-93DC-45377736F53B}"/>
              </a:ext>
            </a:extLst>
          </p:cNvPr>
          <p:cNvSpPr/>
          <p:nvPr/>
        </p:nvSpPr>
        <p:spPr>
          <a:xfrm>
            <a:off x="254889" y="1814846"/>
            <a:ext cx="11209046" cy="26430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98244E2-7A63-2E44-B47E-875BD8C6253F}"/>
              </a:ext>
            </a:extLst>
          </p:cNvPr>
          <p:cNvSpPr/>
          <p:nvPr/>
        </p:nvSpPr>
        <p:spPr>
          <a:xfrm>
            <a:off x="441739" y="1771567"/>
            <a:ext cx="6527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2019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FA104AD-0D7A-7341-8089-2CB4D7B24B8E}"/>
              </a:ext>
            </a:extLst>
          </p:cNvPr>
          <p:cNvSpPr/>
          <p:nvPr/>
        </p:nvSpPr>
        <p:spPr>
          <a:xfrm>
            <a:off x="1447699" y="1780803"/>
            <a:ext cx="6527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2020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9CFB0E5-746A-164F-98B4-8B194D490FE3}"/>
              </a:ext>
            </a:extLst>
          </p:cNvPr>
          <p:cNvSpPr/>
          <p:nvPr/>
        </p:nvSpPr>
        <p:spPr>
          <a:xfrm>
            <a:off x="10297744" y="1790612"/>
            <a:ext cx="6527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2022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933051F-D154-6F45-91D2-54677251E953}"/>
              </a:ext>
            </a:extLst>
          </p:cNvPr>
          <p:cNvSpPr/>
          <p:nvPr/>
        </p:nvSpPr>
        <p:spPr>
          <a:xfrm>
            <a:off x="6023194" y="1418184"/>
            <a:ext cx="6848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080D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2021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3080D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92F4F26-044F-5540-903E-A5B84015CC46}"/>
              </a:ext>
            </a:extLst>
          </p:cNvPr>
          <p:cNvSpPr/>
          <p:nvPr/>
        </p:nvSpPr>
        <p:spPr>
          <a:xfrm>
            <a:off x="254889" y="2369920"/>
            <a:ext cx="1176022" cy="830997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Agreement on seven indicators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TCG6</a:t>
            </a:r>
            <a:endParaRPr kumimoji="0" lang="en-US" sz="12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D8497BD-78AD-B641-BA59-525F8B7AA899}"/>
              </a:ext>
            </a:extLst>
          </p:cNvPr>
          <p:cNvSpPr/>
          <p:nvPr/>
        </p:nvSpPr>
        <p:spPr>
          <a:xfrm>
            <a:off x="1083224" y="3392112"/>
            <a:ext cx="1430554" cy="830997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Adoption of technical process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TCG7</a:t>
            </a:r>
            <a:endParaRPr kumimoji="0" lang="en-US" sz="12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AE4B821-F34B-7E49-BEB2-45D07BD00A23}"/>
              </a:ext>
            </a:extLst>
          </p:cNvPr>
          <p:cNvSpPr/>
          <p:nvPr/>
        </p:nvSpPr>
        <p:spPr>
          <a:xfrm>
            <a:off x="2251158" y="1807602"/>
            <a:ext cx="640080" cy="278790"/>
          </a:xfrm>
          <a:prstGeom prst="rect">
            <a:avLst/>
          </a:prstGeom>
          <a:solidFill>
            <a:srgbClr val="C1EDF8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F70EC16-7C3A-884E-A860-1FBC66C4A063}"/>
              </a:ext>
            </a:extLst>
          </p:cNvPr>
          <p:cNvSpPr/>
          <p:nvPr/>
        </p:nvSpPr>
        <p:spPr>
          <a:xfrm>
            <a:off x="3512561" y="1807602"/>
            <a:ext cx="640080" cy="278790"/>
          </a:xfrm>
          <a:prstGeom prst="rect">
            <a:avLst/>
          </a:prstGeom>
          <a:solidFill>
            <a:srgbClr val="C1EDF8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692C6D2-8338-1C45-9992-28ED52081858}"/>
              </a:ext>
            </a:extLst>
          </p:cNvPr>
          <p:cNvSpPr/>
          <p:nvPr/>
        </p:nvSpPr>
        <p:spPr>
          <a:xfrm>
            <a:off x="4140918" y="1807602"/>
            <a:ext cx="640080" cy="278790"/>
          </a:xfrm>
          <a:prstGeom prst="rect">
            <a:avLst/>
          </a:prstGeom>
          <a:solidFill>
            <a:srgbClr val="D9F3E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E87D069-F680-C746-9237-079492576458}"/>
              </a:ext>
            </a:extLst>
          </p:cNvPr>
          <p:cNvSpPr/>
          <p:nvPr/>
        </p:nvSpPr>
        <p:spPr>
          <a:xfrm>
            <a:off x="4773964" y="1807602"/>
            <a:ext cx="640080" cy="278790"/>
          </a:xfrm>
          <a:prstGeom prst="rect">
            <a:avLst/>
          </a:prstGeom>
          <a:solidFill>
            <a:srgbClr val="C1EDF8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8732CC0-BB5C-9A45-91E3-3A274FD740B3}"/>
              </a:ext>
            </a:extLst>
          </p:cNvPr>
          <p:cNvSpPr/>
          <p:nvPr/>
        </p:nvSpPr>
        <p:spPr>
          <a:xfrm>
            <a:off x="6663724" y="1807602"/>
            <a:ext cx="640080" cy="278790"/>
          </a:xfrm>
          <a:prstGeom prst="rect">
            <a:avLst/>
          </a:prstGeom>
          <a:solidFill>
            <a:srgbClr val="D9F3E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D19E82D-9CDA-C24A-AB34-D6A1CADB4CDE}"/>
              </a:ext>
            </a:extLst>
          </p:cNvPr>
          <p:cNvSpPr/>
          <p:nvPr/>
        </p:nvSpPr>
        <p:spPr>
          <a:xfrm>
            <a:off x="7280098" y="1807602"/>
            <a:ext cx="640080" cy="278790"/>
          </a:xfrm>
          <a:prstGeom prst="rect">
            <a:avLst/>
          </a:prstGeom>
          <a:solidFill>
            <a:srgbClr val="C1EDF8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4B27F79-5BB8-1946-BD97-168C467D5033}"/>
              </a:ext>
            </a:extLst>
          </p:cNvPr>
          <p:cNvSpPr/>
          <p:nvPr/>
        </p:nvSpPr>
        <p:spPr>
          <a:xfrm>
            <a:off x="7908455" y="1807602"/>
            <a:ext cx="640080" cy="278790"/>
          </a:xfrm>
          <a:prstGeom prst="rect">
            <a:avLst/>
          </a:prstGeom>
          <a:solidFill>
            <a:srgbClr val="D9F3E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0CFF773-2025-CD44-AB96-2960ED14AE28}"/>
              </a:ext>
            </a:extLst>
          </p:cNvPr>
          <p:cNvSpPr/>
          <p:nvPr/>
        </p:nvSpPr>
        <p:spPr>
          <a:xfrm>
            <a:off x="9169858" y="1807602"/>
            <a:ext cx="640080" cy="278790"/>
          </a:xfrm>
          <a:prstGeom prst="rect">
            <a:avLst/>
          </a:prstGeom>
          <a:solidFill>
            <a:srgbClr val="D9F3E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F199D94-D356-AA46-A41F-B6B7DECA3E57}"/>
              </a:ext>
            </a:extLst>
          </p:cNvPr>
          <p:cNvSpPr/>
          <p:nvPr/>
        </p:nvSpPr>
        <p:spPr>
          <a:xfrm>
            <a:off x="3396575" y="3579881"/>
            <a:ext cx="16830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GOAL</a:t>
            </a:r>
            <a:endParaRPr kumimoji="0" lang="en-US" sz="1200" b="0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6EDA42D-052B-CD45-ABF5-4D1EA36FE35F}"/>
              </a:ext>
            </a:extLst>
          </p:cNvPr>
          <p:cNvSpPr/>
          <p:nvPr/>
        </p:nvSpPr>
        <p:spPr>
          <a:xfrm>
            <a:off x="3403609" y="4376548"/>
            <a:ext cx="1316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KEY ACTIONS</a:t>
            </a:r>
            <a:endParaRPr kumimoji="0" lang="en-US" sz="1200" b="0" i="0" u="none" kern="1200" cap="none" spc="30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65A2274-7B8C-AA4E-953E-888E9953CD46}"/>
              </a:ext>
            </a:extLst>
          </p:cNvPr>
          <p:cNvSpPr/>
          <p:nvPr/>
        </p:nvSpPr>
        <p:spPr>
          <a:xfrm>
            <a:off x="8539157" y="1807602"/>
            <a:ext cx="640080" cy="278790"/>
          </a:xfrm>
          <a:prstGeom prst="rect">
            <a:avLst/>
          </a:prstGeom>
          <a:solidFill>
            <a:srgbClr val="1D61B3"/>
          </a:solidFill>
          <a:ln>
            <a:solidFill>
              <a:srgbClr val="1D61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EF95988-4C83-9F4A-A8C9-578EC6F6DA62}"/>
              </a:ext>
            </a:extLst>
          </p:cNvPr>
          <p:cNvSpPr/>
          <p:nvPr/>
        </p:nvSpPr>
        <p:spPr>
          <a:xfrm>
            <a:off x="4773964" y="2447348"/>
            <a:ext cx="2267610" cy="738664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BB6A7E2-2634-8F47-AFB6-C8525BCC100E}"/>
              </a:ext>
            </a:extLst>
          </p:cNvPr>
          <p:cNvSpPr/>
          <p:nvPr/>
        </p:nvSpPr>
        <p:spPr>
          <a:xfrm>
            <a:off x="7811632" y="2447348"/>
            <a:ext cx="2252542" cy="738664"/>
          </a:xfrm>
          <a:prstGeom prst="rect">
            <a:avLst/>
          </a:prstGeom>
          <a:solidFill>
            <a:srgbClr val="1D6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5E7E0FC-35B5-384F-B5FA-BFAD3D8F9DFB}"/>
              </a:ext>
            </a:extLst>
          </p:cNvPr>
          <p:cNvSpPr/>
          <p:nvPr/>
        </p:nvSpPr>
        <p:spPr>
          <a:xfrm>
            <a:off x="5066256" y="2585848"/>
            <a:ext cx="1683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Global Education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Meeting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1B5CC29-CEED-F249-B01F-064662F9B631}"/>
              </a:ext>
            </a:extLst>
          </p:cNvPr>
          <p:cNvSpPr/>
          <p:nvPr/>
        </p:nvSpPr>
        <p:spPr>
          <a:xfrm>
            <a:off x="7952302" y="2585848"/>
            <a:ext cx="19712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UNESCO General Conference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4ED8B5D-7BA3-4D41-A0D0-D37E07EC19AD}"/>
              </a:ext>
            </a:extLst>
          </p:cNvPr>
          <p:cNvCxnSpPr>
            <a:cxnSpLocks/>
          </p:cNvCxnSpPr>
          <p:nvPr/>
        </p:nvCxnSpPr>
        <p:spPr>
          <a:xfrm>
            <a:off x="1251372" y="1814846"/>
            <a:ext cx="0" cy="27154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B5A10068-61F8-2E44-BC79-E1C782CEEC2E}"/>
              </a:ext>
            </a:extLst>
          </p:cNvPr>
          <p:cNvSpPr/>
          <p:nvPr/>
        </p:nvSpPr>
        <p:spPr>
          <a:xfrm>
            <a:off x="4773964" y="3349048"/>
            <a:ext cx="2267610" cy="738664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B1B6DEF-7427-BE47-A407-B1408DB5B0AE}"/>
              </a:ext>
            </a:extLst>
          </p:cNvPr>
          <p:cNvSpPr/>
          <p:nvPr/>
        </p:nvSpPr>
        <p:spPr>
          <a:xfrm>
            <a:off x="4831114" y="3402705"/>
            <a:ext cx="2153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Regional benchmarks endorsed as first step to national benchmarks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BB7FDDB-252A-3240-9854-B2FD175B8A2B}"/>
              </a:ext>
            </a:extLst>
          </p:cNvPr>
          <p:cNvSpPr/>
          <p:nvPr/>
        </p:nvSpPr>
        <p:spPr>
          <a:xfrm>
            <a:off x="4773964" y="4235287"/>
            <a:ext cx="2267610" cy="738664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6F3AFAD-4A13-8E48-9B3A-9DACF87E1942}"/>
              </a:ext>
            </a:extLst>
          </p:cNvPr>
          <p:cNvSpPr/>
          <p:nvPr/>
        </p:nvSpPr>
        <p:spPr>
          <a:xfrm>
            <a:off x="4831114" y="4288944"/>
            <a:ext cx="2153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Regional </a:t>
            </a:r>
            <a:r>
              <a:rPr kumimoji="0" lang="en-US" sz="12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organizations propose minimum regional benchmarks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EAADA83-E87E-A541-B7F6-B1CA2B0E3433}"/>
              </a:ext>
            </a:extLst>
          </p:cNvPr>
          <p:cNvSpPr/>
          <p:nvPr/>
        </p:nvSpPr>
        <p:spPr>
          <a:xfrm>
            <a:off x="7796564" y="3350392"/>
            <a:ext cx="2267610" cy="738664"/>
          </a:xfrm>
          <a:prstGeom prst="rect">
            <a:avLst/>
          </a:prstGeom>
          <a:solidFill>
            <a:srgbClr val="1D61B3"/>
          </a:solidFill>
          <a:ln>
            <a:solidFill>
              <a:srgbClr val="1D61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1B8A79C-2B11-974E-B615-2E9E117F0CBC}"/>
              </a:ext>
            </a:extLst>
          </p:cNvPr>
          <p:cNvSpPr/>
          <p:nvPr/>
        </p:nvSpPr>
        <p:spPr>
          <a:xfrm>
            <a:off x="7853714" y="3500256"/>
            <a:ext cx="2153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National benchmarks endorsed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DA6B2D9-ED1F-634D-822A-91A874CC5DBA}"/>
              </a:ext>
            </a:extLst>
          </p:cNvPr>
          <p:cNvSpPr/>
          <p:nvPr/>
        </p:nvSpPr>
        <p:spPr>
          <a:xfrm>
            <a:off x="7796564" y="4244109"/>
            <a:ext cx="2267610" cy="738664"/>
          </a:xfrm>
          <a:prstGeom prst="rect">
            <a:avLst/>
          </a:prstGeom>
          <a:solidFill>
            <a:srgbClr val="1D6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60E8F69-401F-2848-9224-E7077CDF05C4}"/>
              </a:ext>
            </a:extLst>
          </p:cNvPr>
          <p:cNvSpPr/>
          <p:nvPr/>
        </p:nvSpPr>
        <p:spPr>
          <a:xfrm>
            <a:off x="7853714" y="4299894"/>
            <a:ext cx="2153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Member States 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propose 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national benchmarks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16694D2-2485-DC42-A2CF-5304A44B77CE}"/>
              </a:ext>
            </a:extLst>
          </p:cNvPr>
          <p:cNvCxnSpPr/>
          <p:nvPr/>
        </p:nvCxnSpPr>
        <p:spPr>
          <a:xfrm>
            <a:off x="6365630" y="2096646"/>
            <a:ext cx="0" cy="36576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D6EE69EE-5A5F-2C4A-A84F-CE0FA240FC92}"/>
              </a:ext>
            </a:extLst>
          </p:cNvPr>
          <p:cNvCxnSpPr/>
          <p:nvPr/>
        </p:nvCxnSpPr>
        <p:spPr>
          <a:xfrm>
            <a:off x="8881780" y="2087219"/>
            <a:ext cx="0" cy="36576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791906FF-65B1-A24E-863F-46802D07BFAE}"/>
              </a:ext>
            </a:extLst>
          </p:cNvPr>
          <p:cNvCxnSpPr>
            <a:cxnSpLocks/>
          </p:cNvCxnSpPr>
          <p:nvPr/>
        </p:nvCxnSpPr>
        <p:spPr>
          <a:xfrm>
            <a:off x="1772661" y="2060084"/>
            <a:ext cx="0" cy="132857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CACEE0D5-CEF7-1A40-BA06-E9ADB5341E42}"/>
              </a:ext>
            </a:extLst>
          </p:cNvPr>
          <p:cNvSpPr/>
          <p:nvPr/>
        </p:nvSpPr>
        <p:spPr>
          <a:xfrm>
            <a:off x="5416092" y="1807602"/>
            <a:ext cx="640080" cy="278790"/>
          </a:xfrm>
          <a:prstGeom prst="rect">
            <a:avLst/>
          </a:prstGeom>
          <a:solidFill>
            <a:srgbClr val="D9F3E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327C829-4EF0-4642-987E-D5AB6CB49753}"/>
              </a:ext>
            </a:extLst>
          </p:cNvPr>
          <p:cNvSpPr/>
          <p:nvPr/>
        </p:nvSpPr>
        <p:spPr>
          <a:xfrm>
            <a:off x="6028504" y="1812099"/>
            <a:ext cx="640080" cy="278790"/>
          </a:xfrm>
          <a:prstGeom prst="rect">
            <a:avLst/>
          </a:prstGeom>
          <a:solidFill>
            <a:srgbClr val="990033"/>
          </a:solidFill>
          <a:ln w="1905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8965A42-4838-C940-99FD-B173C5E2390E}"/>
              </a:ext>
            </a:extLst>
          </p:cNvPr>
          <p:cNvSpPr/>
          <p:nvPr/>
        </p:nvSpPr>
        <p:spPr>
          <a:xfrm>
            <a:off x="6145463" y="1807723"/>
            <a:ext cx="4395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JUL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45003FF-D248-4A2E-AC32-13A3BAEEF05C}"/>
              </a:ext>
            </a:extLst>
          </p:cNvPr>
          <p:cNvSpPr/>
          <p:nvPr/>
        </p:nvSpPr>
        <p:spPr>
          <a:xfrm>
            <a:off x="2880721" y="1805617"/>
            <a:ext cx="640080" cy="278790"/>
          </a:xfrm>
          <a:prstGeom prst="rect">
            <a:avLst/>
          </a:prstGeom>
          <a:solidFill>
            <a:srgbClr val="D9F3E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84CE982-D1AF-4D9C-BDA0-47257D383E93}"/>
              </a:ext>
            </a:extLst>
          </p:cNvPr>
          <p:cNvCxnSpPr>
            <a:cxnSpLocks/>
          </p:cNvCxnSpPr>
          <p:nvPr/>
        </p:nvCxnSpPr>
        <p:spPr>
          <a:xfrm>
            <a:off x="803269" y="2080506"/>
            <a:ext cx="0" cy="27432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911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72F121F7-BA27-DD45-99A6-6222526F104D}"/>
              </a:ext>
            </a:extLst>
          </p:cNvPr>
          <p:cNvSpPr/>
          <p:nvPr/>
        </p:nvSpPr>
        <p:spPr>
          <a:xfrm flipH="1">
            <a:off x="9635882" y="1621310"/>
            <a:ext cx="2377440" cy="512064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5E00FE8-BE55-7746-85F1-177051B23EE7}"/>
              </a:ext>
            </a:extLst>
          </p:cNvPr>
          <p:cNvSpPr/>
          <p:nvPr/>
        </p:nvSpPr>
        <p:spPr>
          <a:xfrm flipH="1">
            <a:off x="7200229" y="1621310"/>
            <a:ext cx="2377440" cy="512064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8C0C45D-CB9C-614D-A641-6CB7C72EE30D}"/>
              </a:ext>
            </a:extLst>
          </p:cNvPr>
          <p:cNvSpPr/>
          <p:nvPr/>
        </p:nvSpPr>
        <p:spPr>
          <a:xfrm flipH="1">
            <a:off x="224998" y="3333001"/>
            <a:ext cx="6890910" cy="54864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7850D3E-1334-EB4F-A8B8-CE5C61BF5244}"/>
              </a:ext>
            </a:extLst>
          </p:cNvPr>
          <p:cNvSpPr/>
          <p:nvPr/>
        </p:nvSpPr>
        <p:spPr>
          <a:xfrm flipH="1">
            <a:off x="224998" y="3908764"/>
            <a:ext cx="6890910" cy="54864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B4F722A-809C-9146-AB98-AB5CD673B54F}"/>
              </a:ext>
            </a:extLst>
          </p:cNvPr>
          <p:cNvSpPr/>
          <p:nvPr/>
        </p:nvSpPr>
        <p:spPr>
          <a:xfrm flipH="1">
            <a:off x="224998" y="4484522"/>
            <a:ext cx="6890910" cy="54864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3F7FF03-6C13-E34C-8BF8-02A4C675B10C}"/>
              </a:ext>
            </a:extLst>
          </p:cNvPr>
          <p:cNvSpPr/>
          <p:nvPr/>
        </p:nvSpPr>
        <p:spPr>
          <a:xfrm flipH="1">
            <a:off x="224998" y="2568698"/>
            <a:ext cx="6890910" cy="74352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AF5E1F1-BE56-5B47-A987-9CBDF62A90C1}"/>
              </a:ext>
            </a:extLst>
          </p:cNvPr>
          <p:cNvSpPr/>
          <p:nvPr/>
        </p:nvSpPr>
        <p:spPr>
          <a:xfrm flipH="1">
            <a:off x="224998" y="1621311"/>
            <a:ext cx="6890910" cy="9144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D8DCA8-2D87-9946-8BA0-A27510A95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5760"/>
            <a:ext cx="10131162" cy="731520"/>
          </a:xfrm>
        </p:spPr>
        <p:txBody>
          <a:bodyPr anchor="t" anchorCtr="0"/>
          <a:lstStyle/>
          <a:p>
            <a:r>
              <a:rPr lang="en-US" sz="2500" b="1" dirty="0">
                <a:solidFill>
                  <a:srgbClr val="C00000"/>
                </a:solidFill>
              </a:rPr>
              <a:t>Benchmarks for seven SDG 4 indicators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83386B-266C-CC49-8DD0-3251F209E39B}"/>
              </a:ext>
            </a:extLst>
          </p:cNvPr>
          <p:cNvSpPr txBox="1"/>
          <p:nvPr/>
        </p:nvSpPr>
        <p:spPr>
          <a:xfrm>
            <a:off x="5943600" y="-8909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8C3B5C-A779-9A46-B709-5078773DE453}"/>
              </a:ext>
            </a:extLst>
          </p:cNvPr>
          <p:cNvSpPr/>
          <p:nvPr/>
        </p:nvSpPr>
        <p:spPr>
          <a:xfrm>
            <a:off x="1190315" y="1858256"/>
            <a:ext cx="1087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Basic </a:t>
            </a:r>
            <a:b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</a:br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education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F4CD8A3-0CED-3647-AF54-22E46DF2F0B5}"/>
              </a:ext>
            </a:extLst>
          </p:cNvPr>
          <p:cNvSpPr/>
          <p:nvPr/>
        </p:nvSpPr>
        <p:spPr>
          <a:xfrm>
            <a:off x="1190315" y="2759360"/>
            <a:ext cx="12582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Pre-primary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0A6C607-D4B5-434E-951E-96E5BB8C309B}"/>
              </a:ext>
            </a:extLst>
          </p:cNvPr>
          <p:cNvSpPr/>
          <p:nvPr/>
        </p:nvSpPr>
        <p:spPr>
          <a:xfrm>
            <a:off x="1190315" y="4023360"/>
            <a:ext cx="12775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Expenditure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885C8A4-EF91-074B-BAF3-17FBCAB750BA}"/>
              </a:ext>
            </a:extLst>
          </p:cNvPr>
          <p:cNvSpPr/>
          <p:nvPr/>
        </p:nvSpPr>
        <p:spPr>
          <a:xfrm>
            <a:off x="1190315" y="4610762"/>
            <a:ext cx="8002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Equity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DD89CC2-FDBF-C145-A2C6-9D4A14C4B815}"/>
              </a:ext>
            </a:extLst>
          </p:cNvPr>
          <p:cNvSpPr/>
          <p:nvPr/>
        </p:nvSpPr>
        <p:spPr>
          <a:xfrm>
            <a:off x="1190315" y="3475657"/>
            <a:ext cx="9117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Teachers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745D16D-054E-A94A-91F3-419EAA822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35217" y="1908321"/>
            <a:ext cx="428390" cy="42839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7C234A1-6DC4-6547-8BCF-B35FA45637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26277" y="3402075"/>
            <a:ext cx="428390" cy="42839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E6FA925-F504-EE4D-AEE0-085B64D654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91107" y="3945890"/>
            <a:ext cx="428390" cy="42839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F26AD99A-6BEA-5F4D-BE5E-9F5495ABD0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64148" y="2754331"/>
            <a:ext cx="300191" cy="300191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4428D012-6B75-054F-BF73-0ABC9B3F0A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69883" y="4486165"/>
            <a:ext cx="495885" cy="49588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F2A9A57-425D-8F4E-9D8F-18D28387C92B}"/>
              </a:ext>
            </a:extLst>
          </p:cNvPr>
          <p:cNvSpPr/>
          <p:nvPr/>
        </p:nvSpPr>
        <p:spPr>
          <a:xfrm>
            <a:off x="245084" y="1314135"/>
            <a:ext cx="18941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Priority policy areas</a:t>
            </a:r>
            <a:endParaRPr lang="en-US" sz="14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662D059-2FDA-CA4F-9017-2C3AB28F6FDA}"/>
              </a:ext>
            </a:extLst>
          </p:cNvPr>
          <p:cNvSpPr/>
          <p:nvPr/>
        </p:nvSpPr>
        <p:spPr>
          <a:xfrm>
            <a:off x="3670453" y="1133704"/>
            <a:ext cx="7761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" b="1" dirty="0">
                <a:ea typeface="Calibri"/>
                <a:cs typeface="Calibri"/>
                <a:sym typeface="Calibri"/>
              </a:rPr>
              <a:t>GLOBAL</a:t>
            </a:r>
            <a:endParaRPr lang="en-US" sz="1400" dirty="0"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593BEB6-6292-B14D-8355-596C597F6C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200" y="365760"/>
            <a:ext cx="763152" cy="7631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256D1A-36E0-EE4C-B124-12460D8F0747}"/>
              </a:ext>
            </a:extLst>
          </p:cNvPr>
          <p:cNvSpPr txBox="1"/>
          <p:nvPr/>
        </p:nvSpPr>
        <p:spPr>
          <a:xfrm>
            <a:off x="3017520" y="1655806"/>
            <a:ext cx="3860924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4.1.1</a:t>
            </a:r>
            <a:r>
              <a:rPr lang="en-US" sz="13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Minimum proficiency in reading/</a:t>
            </a:r>
            <a:r>
              <a:rPr lang="en-US" sz="130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maths</a:t>
            </a:r>
            <a:r>
              <a:rPr lang="en-US" sz="13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</a:p>
          <a:p>
            <a:pPr lvl="0">
              <a:lnSpc>
                <a:spcPct val="120000"/>
              </a:lnSpc>
              <a:spcBef>
                <a:spcPts val="300"/>
              </a:spcBef>
            </a:pPr>
            <a:r>
              <a:rPr lang="en-US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4.1.2</a:t>
            </a:r>
            <a:r>
              <a:rPr lang="en-US" sz="13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Completion rate</a:t>
            </a:r>
          </a:p>
          <a:p>
            <a:pPr lvl="0">
              <a:lnSpc>
                <a:spcPct val="120000"/>
              </a:lnSpc>
              <a:spcBef>
                <a:spcPts val="300"/>
              </a:spcBef>
            </a:pPr>
            <a:r>
              <a:rPr lang="en-US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4.1.4</a:t>
            </a:r>
            <a:r>
              <a:rPr lang="en-US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3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Out-of-school rate</a:t>
            </a:r>
          </a:p>
          <a:p>
            <a:endParaRPr lang="en-US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FC3493F-97C5-2146-B40D-7DC0F24D6086}"/>
              </a:ext>
            </a:extLst>
          </p:cNvPr>
          <p:cNvSpPr txBox="1"/>
          <p:nvPr/>
        </p:nvSpPr>
        <p:spPr>
          <a:xfrm>
            <a:off x="7296786" y="1645920"/>
            <a:ext cx="2235917" cy="3639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Bef>
                <a:spcPts val="300"/>
              </a:spcBef>
            </a:pPr>
            <a:r>
              <a:rPr lang="en-US" sz="13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Definition of regional minimum levels for global indicators</a:t>
            </a:r>
            <a:endParaRPr lang="en-US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</a:pPr>
            <a:endParaRPr lang="en-US" sz="13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</a:pPr>
            <a:r>
              <a:rPr lang="en-US" sz="26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+</a:t>
            </a:r>
            <a:endParaRPr lang="en-US" sz="26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</a:pPr>
            <a:r>
              <a:rPr lang="en-US" sz="13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Indicators selected from   regional frameworks: </a:t>
            </a:r>
            <a:endParaRPr lang="en-US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</a:pPr>
            <a:r>
              <a:rPr lang="en-US" sz="13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Africa</a:t>
            </a:r>
            <a:endParaRPr lang="en-US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</a:pPr>
            <a:r>
              <a:rPr lang="en-US" sz="13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Arab States</a:t>
            </a:r>
            <a:endParaRPr lang="en-US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</a:pPr>
            <a:r>
              <a:rPr lang="en-US" sz="13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Asia/Pacific</a:t>
            </a:r>
            <a:endParaRPr lang="en-US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</a:pPr>
            <a:r>
              <a:rPr lang="en-US" sz="13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Europe/North America </a:t>
            </a:r>
            <a:endParaRPr lang="en-US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</a:pPr>
            <a:r>
              <a:rPr lang="en-US" sz="13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Latin America/Caribbean </a:t>
            </a:r>
            <a:endParaRPr lang="en-US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endParaRPr lang="en-US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5E54F8C-6F36-0441-ADC9-1BCD483824A4}"/>
              </a:ext>
            </a:extLst>
          </p:cNvPr>
          <p:cNvSpPr txBox="1"/>
          <p:nvPr/>
        </p:nvSpPr>
        <p:spPr>
          <a:xfrm>
            <a:off x="3017520" y="2660917"/>
            <a:ext cx="3860912" cy="55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Bef>
                <a:spcPts val="1500"/>
              </a:spcBef>
            </a:pPr>
            <a:r>
              <a:rPr lang="en-US" sz="13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4.2.2 </a:t>
            </a:r>
            <a:r>
              <a:rPr lang="en-US" sz="13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Participation in organized learning </a:t>
            </a:r>
            <a:br>
              <a:rPr lang="en-US" sz="13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</a:br>
            <a:r>
              <a:rPr lang="en-US" sz="13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 year before primary education entry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CF6106B-27EF-8740-9E8B-7A012BE38B2B}"/>
              </a:ext>
            </a:extLst>
          </p:cNvPr>
          <p:cNvSpPr txBox="1"/>
          <p:nvPr/>
        </p:nvSpPr>
        <p:spPr>
          <a:xfrm>
            <a:off x="3017520" y="3475657"/>
            <a:ext cx="3860912" cy="315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sz="1300" b="1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4.c.1 </a:t>
            </a:r>
            <a:r>
              <a:rPr lang="en-US" sz="13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Qualified teachers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603455D-0246-F641-AA69-AECB99A54D4A}"/>
              </a:ext>
            </a:extLst>
          </p:cNvPr>
          <p:cNvSpPr txBox="1"/>
          <p:nvPr/>
        </p:nvSpPr>
        <p:spPr>
          <a:xfrm>
            <a:off x="3017520" y="3996012"/>
            <a:ext cx="38609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1300" b="1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1.a.2/FFA </a:t>
            </a:r>
            <a:r>
              <a:rPr lang="en-US" sz="13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Education as % GDP / % budget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D55AFE9-12A9-3D45-BC09-7C8597E72176}"/>
              </a:ext>
            </a:extLst>
          </p:cNvPr>
          <p:cNvSpPr txBox="1"/>
          <p:nvPr/>
        </p:nvSpPr>
        <p:spPr>
          <a:xfrm>
            <a:off x="3017520" y="4580435"/>
            <a:ext cx="3860912" cy="315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sz="1300" b="1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4.5.1 </a:t>
            </a:r>
            <a:r>
              <a:rPr lang="en-US" sz="13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[To be defined]</a:t>
            </a:r>
            <a:r>
              <a:rPr lang="en-US" sz="1300" b="1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9A05663-4F5B-E948-B59A-FCD265357785}"/>
              </a:ext>
            </a:extLst>
          </p:cNvPr>
          <p:cNvSpPr txBox="1"/>
          <p:nvPr/>
        </p:nvSpPr>
        <p:spPr>
          <a:xfrm>
            <a:off x="9735988" y="1642217"/>
            <a:ext cx="2240280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Bef>
                <a:spcPts val="300"/>
              </a:spcBef>
            </a:pPr>
            <a:r>
              <a:rPr lang="en-US" sz="13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Definition of national commitment for </a:t>
            </a:r>
            <a:br>
              <a:rPr lang="en-US" sz="13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</a:br>
            <a:r>
              <a:rPr lang="en-US" sz="13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global indicators</a:t>
            </a:r>
          </a:p>
          <a:p>
            <a:pPr lvl="0">
              <a:lnSpc>
                <a:spcPct val="115000"/>
              </a:lnSpc>
              <a:spcBef>
                <a:spcPts val="300"/>
              </a:spcBef>
            </a:pPr>
            <a:endParaRPr lang="en-US" sz="1300" b="1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</a:pPr>
            <a:r>
              <a:rPr lang="en-US" sz="26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+</a:t>
            </a:r>
            <a:endParaRPr lang="en-US" sz="2600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lvl="0">
              <a:spcBef>
                <a:spcPts val="300"/>
              </a:spcBef>
            </a:pPr>
            <a:r>
              <a:rPr lang="en-US" sz="13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Indicators selected from national frameworks </a:t>
            </a:r>
            <a:endParaRPr lang="en-US" sz="13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0EAFE29-FB79-D944-9FD0-F4E8F6C1E1B5}"/>
              </a:ext>
            </a:extLst>
          </p:cNvPr>
          <p:cNvSpPr/>
          <p:nvPr/>
        </p:nvSpPr>
        <p:spPr>
          <a:xfrm>
            <a:off x="7803946" y="1133704"/>
            <a:ext cx="9578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" b="1" dirty="0">
                <a:solidFill>
                  <a:schemeClr val="tx2"/>
                </a:solidFill>
                <a:ea typeface="Calibri"/>
                <a:cs typeface="Calibri"/>
                <a:sym typeface="Calibri"/>
              </a:rPr>
              <a:t>REGIONAL</a:t>
            </a:r>
            <a:endParaRPr lang="en-US" sz="1400" dirty="0">
              <a:solidFill>
                <a:schemeClr val="tx2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9C2C166-8763-8347-A36F-E66254E88BC8}"/>
              </a:ext>
            </a:extLst>
          </p:cNvPr>
          <p:cNvSpPr/>
          <p:nvPr/>
        </p:nvSpPr>
        <p:spPr>
          <a:xfrm>
            <a:off x="10354931" y="1133704"/>
            <a:ext cx="9593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" b="1" dirty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NATIONAL</a:t>
            </a:r>
            <a:endParaRPr lang="en-US" sz="1400" dirty="0">
              <a:solidFill>
                <a:srgbClr val="C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DC6AF2-1CE6-5E4E-8AA8-FDFE5C4DF56B}"/>
              </a:ext>
            </a:extLst>
          </p:cNvPr>
          <p:cNvSpPr/>
          <p:nvPr/>
        </p:nvSpPr>
        <p:spPr>
          <a:xfrm>
            <a:off x="3665571" y="1372346"/>
            <a:ext cx="22700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SDG 4 benchmark indicators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Triangle 58">
            <a:extLst>
              <a:ext uri="{FF2B5EF4-FFF2-40B4-BE49-F238E27FC236}">
                <a16:creationId xmlns:a16="http://schemas.microsoft.com/office/drawing/2014/main" id="{02A6DBE1-0F01-FF40-811A-E36BC66BB026}"/>
              </a:ext>
            </a:extLst>
          </p:cNvPr>
          <p:cNvSpPr/>
          <p:nvPr/>
        </p:nvSpPr>
        <p:spPr>
          <a:xfrm rot="5400000">
            <a:off x="2655267" y="1277205"/>
            <a:ext cx="429742" cy="225818"/>
          </a:xfrm>
          <a:prstGeom prst="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riangle 59">
            <a:extLst>
              <a:ext uri="{FF2B5EF4-FFF2-40B4-BE49-F238E27FC236}">
                <a16:creationId xmlns:a16="http://schemas.microsoft.com/office/drawing/2014/main" id="{394F6389-04E0-4048-980D-CEB716D4B030}"/>
              </a:ext>
            </a:extLst>
          </p:cNvPr>
          <p:cNvSpPr/>
          <p:nvPr/>
        </p:nvSpPr>
        <p:spPr>
          <a:xfrm rot="5400000">
            <a:off x="7082224" y="1277205"/>
            <a:ext cx="429742" cy="225818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riangle 60">
            <a:extLst>
              <a:ext uri="{FF2B5EF4-FFF2-40B4-BE49-F238E27FC236}">
                <a16:creationId xmlns:a16="http://schemas.microsoft.com/office/drawing/2014/main" id="{7647B4B6-B86A-5146-B90A-CEFCC1FBD9DB}"/>
              </a:ext>
            </a:extLst>
          </p:cNvPr>
          <p:cNvSpPr/>
          <p:nvPr/>
        </p:nvSpPr>
        <p:spPr>
          <a:xfrm rot="5400000">
            <a:off x="9540186" y="1277205"/>
            <a:ext cx="429742" cy="225818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BC83F7E-0E52-0C4D-B7FA-E61927C217E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237091" y="1165839"/>
            <a:ext cx="453853" cy="453853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D593CE4A-89E7-CE41-8471-B681FC3ABA4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0019023" y="1145419"/>
            <a:ext cx="373093" cy="373093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DABC91-869D-2447-B13C-FBB6749A77DB}"/>
              </a:ext>
            </a:extLst>
          </p:cNvPr>
          <p:cNvCxnSpPr>
            <a:cxnSpLocks/>
          </p:cNvCxnSpPr>
          <p:nvPr/>
        </p:nvCxnSpPr>
        <p:spPr>
          <a:xfrm>
            <a:off x="7193613" y="1505186"/>
            <a:ext cx="0" cy="52120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C0EB062-6078-DC48-9760-CCA637E41B7E}"/>
              </a:ext>
            </a:extLst>
          </p:cNvPr>
          <p:cNvCxnSpPr/>
          <p:nvPr/>
        </p:nvCxnSpPr>
        <p:spPr>
          <a:xfrm>
            <a:off x="9644835" y="1495750"/>
            <a:ext cx="0" cy="521208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Graphic 61">
            <a:extLst>
              <a:ext uri="{FF2B5EF4-FFF2-40B4-BE49-F238E27FC236}">
                <a16:creationId xmlns:a16="http://schemas.microsoft.com/office/drawing/2014/main" id="{EEE48B3F-0316-554B-9C30-47606096974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7348781" y="1013456"/>
            <a:ext cx="633678" cy="633678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A24A3B23-D6CC-4405-9C32-2106EF45E6A6}"/>
              </a:ext>
            </a:extLst>
          </p:cNvPr>
          <p:cNvSpPr/>
          <p:nvPr/>
        </p:nvSpPr>
        <p:spPr>
          <a:xfrm flipH="1">
            <a:off x="235994" y="5060405"/>
            <a:ext cx="6890910" cy="53949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194390D-2CB9-402E-B319-E93D637FB383}"/>
              </a:ext>
            </a:extLst>
          </p:cNvPr>
          <p:cNvSpPr/>
          <p:nvPr/>
        </p:nvSpPr>
        <p:spPr>
          <a:xfrm flipH="1">
            <a:off x="235993" y="5626013"/>
            <a:ext cx="6890910" cy="53949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211EBC7-204B-45F2-BA30-6448AEC90D82}"/>
              </a:ext>
            </a:extLst>
          </p:cNvPr>
          <p:cNvSpPr/>
          <p:nvPr/>
        </p:nvSpPr>
        <p:spPr>
          <a:xfrm flipH="1">
            <a:off x="235993" y="6191623"/>
            <a:ext cx="6890910" cy="53949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BB3438C-AFDC-4816-B27F-CC62F9A0EC06}"/>
              </a:ext>
            </a:extLst>
          </p:cNvPr>
          <p:cNvCxnSpPr/>
          <p:nvPr/>
        </p:nvCxnSpPr>
        <p:spPr>
          <a:xfrm flipV="1">
            <a:off x="2754923" y="1630738"/>
            <a:ext cx="0" cy="5120640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796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A5E00FE8-BE55-7746-85F1-177051B23EE7}"/>
              </a:ext>
            </a:extLst>
          </p:cNvPr>
          <p:cNvSpPr/>
          <p:nvPr/>
        </p:nvSpPr>
        <p:spPr>
          <a:xfrm flipH="1">
            <a:off x="7200229" y="1621310"/>
            <a:ext cx="4754880" cy="340156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8C0C45D-CB9C-614D-A641-6CB7C72EE30D}"/>
              </a:ext>
            </a:extLst>
          </p:cNvPr>
          <p:cNvSpPr/>
          <p:nvPr/>
        </p:nvSpPr>
        <p:spPr>
          <a:xfrm flipH="1">
            <a:off x="224998" y="3333001"/>
            <a:ext cx="6890910" cy="54864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7850D3E-1334-EB4F-A8B8-CE5C61BF5244}"/>
              </a:ext>
            </a:extLst>
          </p:cNvPr>
          <p:cNvSpPr/>
          <p:nvPr/>
        </p:nvSpPr>
        <p:spPr>
          <a:xfrm flipH="1">
            <a:off x="224998" y="3908764"/>
            <a:ext cx="6890910" cy="54864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B4F722A-809C-9146-AB98-AB5CD673B54F}"/>
              </a:ext>
            </a:extLst>
          </p:cNvPr>
          <p:cNvSpPr/>
          <p:nvPr/>
        </p:nvSpPr>
        <p:spPr>
          <a:xfrm flipH="1">
            <a:off x="224998" y="4484522"/>
            <a:ext cx="6890910" cy="54864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3F7FF03-6C13-E34C-8BF8-02A4C675B10C}"/>
              </a:ext>
            </a:extLst>
          </p:cNvPr>
          <p:cNvSpPr/>
          <p:nvPr/>
        </p:nvSpPr>
        <p:spPr>
          <a:xfrm flipH="1">
            <a:off x="224998" y="2568698"/>
            <a:ext cx="6890910" cy="74352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AF5E1F1-BE56-5B47-A987-9CBDF62A90C1}"/>
              </a:ext>
            </a:extLst>
          </p:cNvPr>
          <p:cNvSpPr/>
          <p:nvPr/>
        </p:nvSpPr>
        <p:spPr>
          <a:xfrm flipH="1">
            <a:off x="224998" y="1621311"/>
            <a:ext cx="6890910" cy="9144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D8DCA8-2D87-9946-8BA0-A27510A95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5760"/>
            <a:ext cx="10131162" cy="731520"/>
          </a:xfrm>
        </p:spPr>
        <p:txBody>
          <a:bodyPr anchor="t" anchorCtr="0"/>
          <a:lstStyle/>
          <a:p>
            <a:r>
              <a:rPr lang="en-US" sz="2500" b="1" dirty="0">
                <a:solidFill>
                  <a:srgbClr val="C00000"/>
                </a:solidFill>
              </a:rPr>
              <a:t>Benchmarks for seven SDG 4 and regional indicators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83386B-266C-CC49-8DD0-3251F209E39B}"/>
              </a:ext>
            </a:extLst>
          </p:cNvPr>
          <p:cNvSpPr txBox="1"/>
          <p:nvPr/>
        </p:nvSpPr>
        <p:spPr>
          <a:xfrm>
            <a:off x="5943600" y="-8909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8C3B5C-A779-9A46-B709-5078773DE453}"/>
              </a:ext>
            </a:extLst>
          </p:cNvPr>
          <p:cNvSpPr/>
          <p:nvPr/>
        </p:nvSpPr>
        <p:spPr>
          <a:xfrm>
            <a:off x="1190315" y="1858256"/>
            <a:ext cx="1087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Basic </a:t>
            </a:r>
            <a:b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</a:br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education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F4CD8A3-0CED-3647-AF54-22E46DF2F0B5}"/>
              </a:ext>
            </a:extLst>
          </p:cNvPr>
          <p:cNvSpPr/>
          <p:nvPr/>
        </p:nvSpPr>
        <p:spPr>
          <a:xfrm>
            <a:off x="1190315" y="2759360"/>
            <a:ext cx="12582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Pre-primary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0A6C607-D4B5-434E-951E-96E5BB8C309B}"/>
              </a:ext>
            </a:extLst>
          </p:cNvPr>
          <p:cNvSpPr/>
          <p:nvPr/>
        </p:nvSpPr>
        <p:spPr>
          <a:xfrm>
            <a:off x="1190315" y="4024293"/>
            <a:ext cx="12775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Expenditure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885C8A4-EF91-074B-BAF3-17FBCAB750BA}"/>
              </a:ext>
            </a:extLst>
          </p:cNvPr>
          <p:cNvSpPr/>
          <p:nvPr/>
        </p:nvSpPr>
        <p:spPr>
          <a:xfrm>
            <a:off x="1190315" y="4610762"/>
            <a:ext cx="8002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Equity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DD89CC2-FDBF-C145-A2C6-9D4A14C4B815}"/>
              </a:ext>
            </a:extLst>
          </p:cNvPr>
          <p:cNvSpPr/>
          <p:nvPr/>
        </p:nvSpPr>
        <p:spPr>
          <a:xfrm>
            <a:off x="1190315" y="3475657"/>
            <a:ext cx="9117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Teachers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745D16D-054E-A94A-91F3-419EAA822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35217" y="1908321"/>
            <a:ext cx="428390" cy="42839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7C234A1-6DC4-6547-8BCF-B35FA45637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26277" y="3402075"/>
            <a:ext cx="428390" cy="42839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E6FA925-F504-EE4D-AEE0-085B64D654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91107" y="3945890"/>
            <a:ext cx="428390" cy="42839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F26AD99A-6BEA-5F4D-BE5E-9F5495ABD0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64148" y="2754331"/>
            <a:ext cx="300191" cy="300191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4428D012-6B75-054F-BF73-0ABC9B3F0A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69883" y="4486165"/>
            <a:ext cx="495885" cy="49588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F2A9A57-425D-8F4E-9D8F-18D28387C92B}"/>
              </a:ext>
            </a:extLst>
          </p:cNvPr>
          <p:cNvSpPr/>
          <p:nvPr/>
        </p:nvSpPr>
        <p:spPr>
          <a:xfrm>
            <a:off x="245084" y="1314135"/>
            <a:ext cx="18941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Priority policy areas</a:t>
            </a:r>
            <a:endParaRPr lang="en-US" sz="14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662D059-2FDA-CA4F-9017-2C3AB28F6FDA}"/>
              </a:ext>
            </a:extLst>
          </p:cNvPr>
          <p:cNvSpPr/>
          <p:nvPr/>
        </p:nvSpPr>
        <p:spPr>
          <a:xfrm>
            <a:off x="3670453" y="1133704"/>
            <a:ext cx="7761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" b="1" dirty="0">
                <a:ea typeface="Calibri"/>
                <a:cs typeface="Calibri"/>
                <a:sym typeface="Calibri"/>
              </a:rPr>
              <a:t>GLOBAL</a:t>
            </a:r>
            <a:endParaRPr lang="en-US" sz="1400" dirty="0"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593BEB6-6292-B14D-8355-596C597F6C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200" y="365760"/>
            <a:ext cx="763152" cy="7631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256D1A-36E0-EE4C-B124-12460D8F0747}"/>
              </a:ext>
            </a:extLst>
          </p:cNvPr>
          <p:cNvSpPr txBox="1"/>
          <p:nvPr/>
        </p:nvSpPr>
        <p:spPr>
          <a:xfrm>
            <a:off x="3017520" y="1655806"/>
            <a:ext cx="3860924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4.1.1</a:t>
            </a:r>
            <a:r>
              <a:rPr lang="en-US" sz="13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Minimum proficiency in reading/</a:t>
            </a:r>
            <a:r>
              <a:rPr lang="en-US" sz="130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maths</a:t>
            </a:r>
            <a:r>
              <a:rPr lang="en-US" sz="13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</a:p>
          <a:p>
            <a:pPr lvl="0">
              <a:lnSpc>
                <a:spcPct val="120000"/>
              </a:lnSpc>
              <a:spcBef>
                <a:spcPts val="300"/>
              </a:spcBef>
            </a:pPr>
            <a:r>
              <a:rPr lang="en-US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4.1.2</a:t>
            </a:r>
            <a:r>
              <a:rPr lang="en-US" sz="13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Completion rate</a:t>
            </a:r>
          </a:p>
          <a:p>
            <a:pPr lvl="0">
              <a:lnSpc>
                <a:spcPct val="120000"/>
              </a:lnSpc>
              <a:spcBef>
                <a:spcPts val="300"/>
              </a:spcBef>
            </a:pPr>
            <a:r>
              <a:rPr lang="en-US" sz="13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4.1.4</a:t>
            </a:r>
            <a:r>
              <a:rPr lang="en-US" sz="13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3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Out-of-school rate</a:t>
            </a:r>
          </a:p>
          <a:p>
            <a:endParaRPr lang="en-US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FC3493F-97C5-2146-B40D-7DC0F24D6086}"/>
              </a:ext>
            </a:extLst>
          </p:cNvPr>
          <p:cNvSpPr txBox="1"/>
          <p:nvPr/>
        </p:nvSpPr>
        <p:spPr>
          <a:xfrm>
            <a:off x="7296786" y="1645920"/>
            <a:ext cx="2235917" cy="3639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Bef>
                <a:spcPts val="300"/>
              </a:spcBef>
            </a:pPr>
            <a:r>
              <a:rPr lang="en-US" sz="13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Definition of regional minimum levels for global indicators</a:t>
            </a:r>
            <a:endParaRPr lang="en-US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</a:pPr>
            <a:endParaRPr lang="en-US" sz="13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</a:pPr>
            <a:r>
              <a:rPr lang="en-US" sz="26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+</a:t>
            </a:r>
            <a:endParaRPr lang="en-US" sz="26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</a:pPr>
            <a:r>
              <a:rPr lang="en-US" sz="1300" b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Indicators selected from   regional frameworks: </a:t>
            </a:r>
            <a:endParaRPr lang="en-US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</a:pPr>
            <a:r>
              <a:rPr lang="en-US" sz="13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Africa</a:t>
            </a:r>
            <a:endParaRPr lang="en-US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</a:pPr>
            <a:r>
              <a:rPr lang="en-US" sz="13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Arab States</a:t>
            </a:r>
            <a:endParaRPr lang="en-US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</a:pPr>
            <a:r>
              <a:rPr lang="en-US" sz="13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Asia/Pacific</a:t>
            </a:r>
            <a:endParaRPr lang="en-US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</a:pPr>
            <a:r>
              <a:rPr lang="en-US" sz="13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Europe/North America </a:t>
            </a:r>
            <a:endParaRPr lang="en-US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</a:pPr>
            <a:r>
              <a:rPr lang="en-US" sz="13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Latin America/Caribbean </a:t>
            </a:r>
            <a:endParaRPr lang="en-US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endParaRPr lang="en-US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5E54F8C-6F36-0441-ADC9-1BCD483824A4}"/>
              </a:ext>
            </a:extLst>
          </p:cNvPr>
          <p:cNvSpPr txBox="1"/>
          <p:nvPr/>
        </p:nvSpPr>
        <p:spPr>
          <a:xfrm>
            <a:off x="3017520" y="2660917"/>
            <a:ext cx="3860912" cy="55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Bef>
                <a:spcPts val="1500"/>
              </a:spcBef>
            </a:pPr>
            <a:r>
              <a:rPr lang="en-US" sz="13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4.2.2 </a:t>
            </a:r>
            <a:r>
              <a:rPr lang="en-US" sz="13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Participation in organized learning </a:t>
            </a:r>
            <a:br>
              <a:rPr lang="en-US" sz="13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</a:br>
            <a:r>
              <a:rPr lang="en-US" sz="13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 year before primary education entry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CF6106B-27EF-8740-9E8B-7A012BE38B2B}"/>
              </a:ext>
            </a:extLst>
          </p:cNvPr>
          <p:cNvSpPr txBox="1"/>
          <p:nvPr/>
        </p:nvSpPr>
        <p:spPr>
          <a:xfrm>
            <a:off x="3017520" y="3475657"/>
            <a:ext cx="3860912" cy="315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sz="1300" b="1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4.c.1 </a:t>
            </a:r>
            <a:r>
              <a:rPr lang="en-US" sz="13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Qualified teachers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603455D-0246-F641-AA69-AECB99A54D4A}"/>
              </a:ext>
            </a:extLst>
          </p:cNvPr>
          <p:cNvSpPr txBox="1"/>
          <p:nvPr/>
        </p:nvSpPr>
        <p:spPr>
          <a:xfrm>
            <a:off x="3017520" y="3996012"/>
            <a:ext cx="38609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1300" b="1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1.a.2/FFA </a:t>
            </a:r>
            <a:r>
              <a:rPr lang="en-US" sz="13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Education as % GDP / % budget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D55AFE9-12A9-3D45-BC09-7C8597E72176}"/>
              </a:ext>
            </a:extLst>
          </p:cNvPr>
          <p:cNvSpPr txBox="1"/>
          <p:nvPr/>
        </p:nvSpPr>
        <p:spPr>
          <a:xfrm>
            <a:off x="3017520" y="4580435"/>
            <a:ext cx="3860912" cy="315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en-US" sz="1300" b="1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4.5.1 </a:t>
            </a:r>
            <a:r>
              <a:rPr lang="en-US" sz="13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[To be defined]</a:t>
            </a:r>
            <a:r>
              <a:rPr lang="en-US" sz="1300" b="1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0EAFE29-FB79-D944-9FD0-F4E8F6C1E1B5}"/>
              </a:ext>
            </a:extLst>
          </p:cNvPr>
          <p:cNvSpPr/>
          <p:nvPr/>
        </p:nvSpPr>
        <p:spPr>
          <a:xfrm>
            <a:off x="7803946" y="1133704"/>
            <a:ext cx="9578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" b="1" dirty="0">
                <a:solidFill>
                  <a:schemeClr val="tx2"/>
                </a:solidFill>
                <a:ea typeface="Calibri"/>
                <a:cs typeface="Calibri"/>
                <a:sym typeface="Calibri"/>
              </a:rPr>
              <a:t>REGIONAL</a:t>
            </a:r>
            <a:endParaRPr lang="en-US" sz="1400" dirty="0">
              <a:solidFill>
                <a:schemeClr val="tx2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DC6AF2-1CE6-5E4E-8AA8-FDFE5C4DF56B}"/>
              </a:ext>
            </a:extLst>
          </p:cNvPr>
          <p:cNvSpPr/>
          <p:nvPr/>
        </p:nvSpPr>
        <p:spPr>
          <a:xfrm>
            <a:off x="3665571" y="1372346"/>
            <a:ext cx="22700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SDG 4 benchmark indicators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Triangle 58">
            <a:extLst>
              <a:ext uri="{FF2B5EF4-FFF2-40B4-BE49-F238E27FC236}">
                <a16:creationId xmlns:a16="http://schemas.microsoft.com/office/drawing/2014/main" id="{02A6DBE1-0F01-FF40-811A-E36BC66BB026}"/>
              </a:ext>
            </a:extLst>
          </p:cNvPr>
          <p:cNvSpPr/>
          <p:nvPr/>
        </p:nvSpPr>
        <p:spPr>
          <a:xfrm rot="5400000">
            <a:off x="2655267" y="1277205"/>
            <a:ext cx="429742" cy="225818"/>
          </a:xfrm>
          <a:prstGeom prst="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riangle 59">
            <a:extLst>
              <a:ext uri="{FF2B5EF4-FFF2-40B4-BE49-F238E27FC236}">
                <a16:creationId xmlns:a16="http://schemas.microsoft.com/office/drawing/2014/main" id="{394F6389-04E0-4048-980D-CEB716D4B030}"/>
              </a:ext>
            </a:extLst>
          </p:cNvPr>
          <p:cNvSpPr/>
          <p:nvPr/>
        </p:nvSpPr>
        <p:spPr>
          <a:xfrm rot="5400000">
            <a:off x="7082224" y="1277205"/>
            <a:ext cx="429742" cy="225818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BC83F7E-0E52-0C4D-B7FA-E61927C217E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237091" y="1165839"/>
            <a:ext cx="453853" cy="453853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DABC91-869D-2447-B13C-FBB6749A77DB}"/>
              </a:ext>
            </a:extLst>
          </p:cNvPr>
          <p:cNvCxnSpPr>
            <a:cxnSpLocks/>
          </p:cNvCxnSpPr>
          <p:nvPr/>
        </p:nvCxnSpPr>
        <p:spPr>
          <a:xfrm>
            <a:off x="7184186" y="1505186"/>
            <a:ext cx="0" cy="52120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Graphic 61">
            <a:extLst>
              <a:ext uri="{FF2B5EF4-FFF2-40B4-BE49-F238E27FC236}">
                <a16:creationId xmlns:a16="http://schemas.microsoft.com/office/drawing/2014/main" id="{EEE48B3F-0316-554B-9C30-47606096974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7348781" y="1013456"/>
            <a:ext cx="633678" cy="633678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A24A3B23-D6CC-4405-9C32-2106EF45E6A6}"/>
              </a:ext>
            </a:extLst>
          </p:cNvPr>
          <p:cNvSpPr/>
          <p:nvPr/>
        </p:nvSpPr>
        <p:spPr>
          <a:xfrm flipH="1">
            <a:off x="235994" y="5060405"/>
            <a:ext cx="6890910" cy="53949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194390D-2CB9-402E-B319-E93D637FB383}"/>
              </a:ext>
            </a:extLst>
          </p:cNvPr>
          <p:cNvSpPr/>
          <p:nvPr/>
        </p:nvSpPr>
        <p:spPr>
          <a:xfrm flipH="1">
            <a:off x="235993" y="5626013"/>
            <a:ext cx="6890910" cy="53949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211EBC7-204B-45F2-BA30-6448AEC90D82}"/>
              </a:ext>
            </a:extLst>
          </p:cNvPr>
          <p:cNvSpPr/>
          <p:nvPr/>
        </p:nvSpPr>
        <p:spPr>
          <a:xfrm flipH="1">
            <a:off x="235993" y="6191623"/>
            <a:ext cx="6890910" cy="53949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BB3438C-AFDC-4816-B27F-CC62F9A0EC06}"/>
              </a:ext>
            </a:extLst>
          </p:cNvPr>
          <p:cNvCxnSpPr/>
          <p:nvPr/>
        </p:nvCxnSpPr>
        <p:spPr>
          <a:xfrm flipV="1">
            <a:off x="2754923" y="1630738"/>
            <a:ext cx="0" cy="5120640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1C572F8A-65B9-40E3-8182-3F10A6DD401A}"/>
              </a:ext>
            </a:extLst>
          </p:cNvPr>
          <p:cNvSpPr/>
          <p:nvPr/>
        </p:nvSpPr>
        <p:spPr>
          <a:xfrm flipH="1">
            <a:off x="7194548" y="5061973"/>
            <a:ext cx="4754880" cy="53949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0D0B1C4-5F4D-452F-8D47-498AE0C27964}"/>
              </a:ext>
            </a:extLst>
          </p:cNvPr>
          <p:cNvSpPr/>
          <p:nvPr/>
        </p:nvSpPr>
        <p:spPr>
          <a:xfrm flipH="1">
            <a:off x="7196328" y="5629154"/>
            <a:ext cx="4754880" cy="53949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5B52652-514C-43EF-B9CB-5078DF7F65C7}"/>
              </a:ext>
            </a:extLst>
          </p:cNvPr>
          <p:cNvSpPr/>
          <p:nvPr/>
        </p:nvSpPr>
        <p:spPr>
          <a:xfrm flipH="1">
            <a:off x="7196116" y="6194762"/>
            <a:ext cx="4754880" cy="53949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428863A-D081-4926-9FB2-44E9F41C29AA}"/>
              </a:ext>
            </a:extLst>
          </p:cNvPr>
          <p:cNvSpPr txBox="1"/>
          <p:nvPr/>
        </p:nvSpPr>
        <p:spPr>
          <a:xfrm>
            <a:off x="7315199" y="5055214"/>
            <a:ext cx="411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Africa: +2 (NEET; STEM)</a:t>
            </a:r>
          </a:p>
          <a:p>
            <a:r>
              <a:rPr lang="en-US" sz="1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Asia/Pacific: +3 (adult education; tertiary GER; STEM)</a:t>
            </a:r>
          </a:p>
          <a:p>
            <a:pPr lvl="0"/>
            <a:r>
              <a:rPr lang="en-US" sz="1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Europe: +2 (adult education; tertiary GER)</a:t>
            </a:r>
            <a:endParaRPr lang="en-US" sz="9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6F148DF-3210-4C56-8C65-4FBCF8230D49}"/>
              </a:ext>
            </a:extLst>
          </p:cNvPr>
          <p:cNvSpPr txBox="1"/>
          <p:nvPr/>
        </p:nvSpPr>
        <p:spPr>
          <a:xfrm>
            <a:off x="7315200" y="5630989"/>
            <a:ext cx="41760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Africa: +1 (Participation TVET grads in LF)</a:t>
            </a:r>
          </a:p>
          <a:p>
            <a:r>
              <a:rPr lang="en-US" sz="1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Asia/Pacific: +1 (youth/adult TVET participation)</a:t>
            </a:r>
          </a:p>
          <a:p>
            <a:pPr lvl="0"/>
            <a:r>
              <a:rPr lang="en-US" sz="1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Europe: +2 (VET graduates work-based learning; digital skills)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703A5E6-986B-485E-B033-09C8404AEC33}"/>
              </a:ext>
            </a:extLst>
          </p:cNvPr>
          <p:cNvSpPr txBox="1"/>
          <p:nvPr/>
        </p:nvSpPr>
        <p:spPr>
          <a:xfrm>
            <a:off x="7315200" y="6358639"/>
            <a:ext cx="4133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CA" sz="1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Africa: +2 (schools with electricity/Internet/computers; WASH)</a:t>
            </a:r>
          </a:p>
        </p:txBody>
      </p:sp>
      <p:pic>
        <p:nvPicPr>
          <p:cNvPr id="68" name="Graphic 67" descr="Bank with solid fill">
            <a:extLst>
              <a:ext uri="{FF2B5EF4-FFF2-40B4-BE49-F238E27FC236}">
                <a16:creationId xmlns:a16="http://schemas.microsoft.com/office/drawing/2014/main" id="{AA524E18-A9D5-4846-B137-4E2DBB0D87A6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510943" y="5140934"/>
            <a:ext cx="414792" cy="414792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727ED479-FE21-44F6-9E78-B31F65E2E76B}"/>
              </a:ext>
            </a:extLst>
          </p:cNvPr>
          <p:cNvSpPr/>
          <p:nvPr/>
        </p:nvSpPr>
        <p:spPr>
          <a:xfrm>
            <a:off x="1188720" y="5099900"/>
            <a:ext cx="155448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TVET / Higher education</a:t>
            </a:r>
          </a:p>
        </p:txBody>
      </p:sp>
      <p:pic>
        <p:nvPicPr>
          <p:cNvPr id="70" name="Graphic 69" descr="Briefcase with solid fill">
            <a:extLst>
              <a:ext uri="{FF2B5EF4-FFF2-40B4-BE49-F238E27FC236}">
                <a16:creationId xmlns:a16="http://schemas.microsoft.com/office/drawing/2014/main" id="{50763851-068A-4BD9-8855-5E78F274A36B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483253" y="5682848"/>
            <a:ext cx="441613" cy="441613"/>
          </a:xfrm>
          <a:prstGeom prst="rect">
            <a:avLst/>
          </a:prstGeom>
        </p:spPr>
      </p:pic>
      <p:pic>
        <p:nvPicPr>
          <p:cNvPr id="72" name="Graphic 71" descr="Abacus with solid fill">
            <a:extLst>
              <a:ext uri="{FF2B5EF4-FFF2-40B4-BE49-F238E27FC236}">
                <a16:creationId xmlns:a16="http://schemas.microsoft.com/office/drawing/2014/main" id="{0A67877D-A3F0-4656-A35D-57D64C52A0AB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493805" y="6248389"/>
            <a:ext cx="437747" cy="437747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1AF26EBF-BCC5-4783-87F8-22EE6F1376FD}"/>
              </a:ext>
            </a:extLst>
          </p:cNvPr>
          <p:cNvSpPr/>
          <p:nvPr/>
        </p:nvSpPr>
        <p:spPr>
          <a:xfrm>
            <a:off x="1188720" y="5814419"/>
            <a:ext cx="1459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Skills for work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F774BEC-232E-426B-9F37-EA0460ED24EB}"/>
              </a:ext>
            </a:extLst>
          </p:cNvPr>
          <p:cNvSpPr/>
          <p:nvPr/>
        </p:nvSpPr>
        <p:spPr>
          <a:xfrm>
            <a:off x="1188720" y="6217920"/>
            <a:ext cx="1352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Learning </a:t>
            </a:r>
          </a:p>
          <a:p>
            <a:pPr lvl="0"/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environment</a:t>
            </a:r>
          </a:p>
        </p:txBody>
      </p:sp>
    </p:spTree>
    <p:extLst>
      <p:ext uri="{BB962C8B-B14F-4D97-AF65-F5344CB8AC3E}">
        <p14:creationId xmlns:p14="http://schemas.microsoft.com/office/powerpoint/2010/main" val="2835520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16741D0-8033-024D-99A8-D30643B362F0}"/>
              </a:ext>
            </a:extLst>
          </p:cNvPr>
          <p:cNvSpPr/>
          <p:nvPr/>
        </p:nvSpPr>
        <p:spPr>
          <a:xfrm flipH="1">
            <a:off x="-1" y="0"/>
            <a:ext cx="310895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D8DCA8-2D87-9946-8BA0-A27510A95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75" y="360219"/>
            <a:ext cx="2926080" cy="5712336"/>
          </a:xfrm>
        </p:spPr>
        <p:txBody>
          <a:bodyPr anchor="ctr" anchorCtr="0"/>
          <a:lstStyle/>
          <a:p>
            <a:r>
              <a:rPr lang="en-GB" sz="2700" b="1" dirty="0"/>
              <a:t>Role of </a:t>
            </a:r>
            <a:br>
              <a:rPr lang="en-GB" sz="2700" b="1" dirty="0"/>
            </a:br>
            <a:r>
              <a:rPr lang="en-GB" sz="2700" b="1" dirty="0">
                <a:solidFill>
                  <a:schemeClr val="tx1"/>
                </a:solidFill>
              </a:rPr>
              <a:t>regional benchmarks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23BBCC7-E552-1242-A1D2-CF97204258B2}"/>
              </a:ext>
            </a:extLst>
          </p:cNvPr>
          <p:cNvSpPr txBox="1">
            <a:spLocks/>
          </p:cNvSpPr>
          <p:nvPr/>
        </p:nvSpPr>
        <p:spPr>
          <a:xfrm>
            <a:off x="4114800" y="365760"/>
            <a:ext cx="7315200" cy="4937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regional benchmarks?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</a:t>
            </a:r>
            <a:r>
              <a:rPr lang="en-GB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minimum</a:t>
            </a: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targets to be achieved by all countries in a region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 3" panose="05040102010807070707" pitchFamily="18" charset="2"/>
              </a:rPr>
              <a:t></a:t>
            </a: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 3" panose="05040102010807070707" pitchFamily="18" charset="2"/>
              </a:rPr>
              <a:t> </a:t>
            </a: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</a:t>
            </a:r>
            <a:r>
              <a:rPr lang="en-GB" sz="18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homogeneous</a:t>
            </a: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regions, they are relevant for many countries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 3" panose="05040102010807070707" pitchFamily="18" charset="2"/>
              </a:rPr>
              <a:t></a:t>
            </a: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 3" panose="05040102010807070707" pitchFamily="18" charset="2"/>
              </a:rPr>
              <a:t> </a:t>
            </a: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</a:t>
            </a:r>
            <a:r>
              <a:rPr lang="en-GB" sz="18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heterogenous</a:t>
            </a: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regions, they are relevant only for countries furthest behind but can foster shared responsibility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regional benchmarks in addition to national ones?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Regional organizations have unique role to facilitate peer dialogue and national benchmark setting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Regional organizations may want to benchmark indicators from their own monitoring framework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Help align global, regional and national education monitoring frameworks for coherence</a:t>
            </a: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C6D6BC6F-257D-1741-9FEC-8A946841B913}"/>
              </a:ext>
            </a:extLst>
          </p:cNvPr>
          <p:cNvSpPr/>
          <p:nvPr/>
        </p:nvSpPr>
        <p:spPr>
          <a:xfrm rot="5400000">
            <a:off x="2697037" y="2908554"/>
            <a:ext cx="1645452" cy="841605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893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2D83B9E3-24DE-844E-B998-44136553E4CA}"/>
              </a:ext>
            </a:extLst>
          </p:cNvPr>
          <p:cNvSpPr/>
          <p:nvPr/>
        </p:nvSpPr>
        <p:spPr>
          <a:xfrm>
            <a:off x="1441130" y="1381065"/>
            <a:ext cx="8143138" cy="44990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53EEB02-A414-CC4C-A901-34C58089E394}"/>
              </a:ext>
            </a:extLst>
          </p:cNvPr>
          <p:cNvSpPr/>
          <p:nvPr/>
        </p:nvSpPr>
        <p:spPr>
          <a:xfrm>
            <a:off x="8638916" y="1757406"/>
            <a:ext cx="857765" cy="4051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15423565-ACF3-684C-B516-7E46EB452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5760"/>
            <a:ext cx="9418320" cy="548640"/>
          </a:xfrm>
        </p:spPr>
        <p:txBody>
          <a:bodyPr anchor="t" anchorCtr="0"/>
          <a:lstStyle/>
          <a:p>
            <a:r>
              <a:rPr lang="en-US" sz="2400" b="1" dirty="0">
                <a:solidFill>
                  <a:srgbClr val="C00000"/>
                </a:solidFill>
                <a:sym typeface="Calibri"/>
              </a:rPr>
              <a:t>Regional organizations’ participation in benchmark process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42" name="Picture 4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3471AFB-4F6B-5D43-8B93-1D5292F3E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15" y="337334"/>
            <a:ext cx="763152" cy="763152"/>
          </a:xfrm>
          <a:prstGeom prst="rect">
            <a:avLst/>
          </a:prstGeom>
        </p:spPr>
      </p:pic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830CB3C-C62D-F44B-8EB0-C6AE54698D75}"/>
              </a:ext>
            </a:extLst>
          </p:cNvPr>
          <p:cNvSpPr/>
          <p:nvPr/>
        </p:nvSpPr>
        <p:spPr>
          <a:xfrm>
            <a:off x="1441129" y="1112201"/>
            <a:ext cx="8288608" cy="5645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5D12C74F-FF8D-4D4D-A651-78F7D86B208E}"/>
              </a:ext>
            </a:extLst>
          </p:cNvPr>
          <p:cNvSpPr/>
          <p:nvPr/>
        </p:nvSpPr>
        <p:spPr>
          <a:xfrm>
            <a:off x="170121" y="2134172"/>
            <a:ext cx="12258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b="1" spc="300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AFRICA</a:t>
            </a:r>
            <a:endParaRPr lang="en-US" sz="1200" b="1" spc="300" dirty="0">
              <a:solidFill>
                <a:schemeClr val="accent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33C66CBA-75EC-7B45-8645-CF3A675897D5}"/>
              </a:ext>
            </a:extLst>
          </p:cNvPr>
          <p:cNvSpPr/>
          <p:nvPr/>
        </p:nvSpPr>
        <p:spPr>
          <a:xfrm>
            <a:off x="85059" y="3268463"/>
            <a:ext cx="13109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b="1" spc="3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ASIA AND PACIFIC</a:t>
            </a:r>
            <a:endParaRPr lang="en-US" sz="1200" b="1" spc="300" dirty="0">
              <a:solidFill>
                <a:schemeClr val="accent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9BD6B1AF-0303-C944-804E-6FEFCD746F2D}"/>
              </a:ext>
            </a:extLst>
          </p:cNvPr>
          <p:cNvSpPr/>
          <p:nvPr/>
        </p:nvSpPr>
        <p:spPr>
          <a:xfrm>
            <a:off x="255181" y="4155337"/>
            <a:ext cx="1140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b="1" spc="300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ARAB </a:t>
            </a:r>
            <a:br>
              <a:rPr lang="en-US" sz="1200" b="1" spc="300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</a:br>
            <a:r>
              <a:rPr lang="en-US" sz="1200" b="1" spc="300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STATES</a:t>
            </a:r>
            <a:endParaRPr lang="en-US" sz="1200" b="1" spc="300" dirty="0">
              <a:solidFill>
                <a:schemeClr val="accent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7E7EB36E-F0BD-AD4E-B17C-229B5A5D2E70}"/>
              </a:ext>
            </a:extLst>
          </p:cNvPr>
          <p:cNvSpPr/>
          <p:nvPr/>
        </p:nvSpPr>
        <p:spPr>
          <a:xfrm>
            <a:off x="1736238" y="1712867"/>
            <a:ext cx="863413" cy="41045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E53EEB02-A414-CC4C-A901-34C58089E394}"/>
              </a:ext>
            </a:extLst>
          </p:cNvPr>
          <p:cNvSpPr/>
          <p:nvPr/>
        </p:nvSpPr>
        <p:spPr>
          <a:xfrm>
            <a:off x="3451753" y="1748991"/>
            <a:ext cx="857765" cy="4061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C5AFEE78-000D-1048-B891-9E786399A79F}"/>
              </a:ext>
            </a:extLst>
          </p:cNvPr>
          <p:cNvSpPr/>
          <p:nvPr/>
        </p:nvSpPr>
        <p:spPr>
          <a:xfrm>
            <a:off x="6915211" y="1732523"/>
            <a:ext cx="860000" cy="4081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11523E1-9500-2442-91AE-33E6688D8E78}"/>
              </a:ext>
            </a:extLst>
          </p:cNvPr>
          <p:cNvSpPr txBox="1"/>
          <p:nvPr/>
        </p:nvSpPr>
        <p:spPr>
          <a:xfrm>
            <a:off x="7780075" y="1793356"/>
            <a:ext cx="1712021" cy="507831"/>
          </a:xfrm>
          <a:prstGeom prst="rect">
            <a:avLst/>
          </a:prstGeom>
          <a:solidFill>
            <a:srgbClr val="E9DEBA">
              <a:alpha val="87000"/>
            </a:srgb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900" dirty="0"/>
              <a:t>UIS and IPED organize 5 regional meetings on benchmarking process</a:t>
            </a:r>
            <a:endParaRPr lang="en-US" sz="900" dirty="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CD2EF01A-F211-0048-82ED-E011B216E18B}"/>
              </a:ext>
            </a:extLst>
          </p:cNvPr>
          <p:cNvSpPr txBox="1"/>
          <p:nvPr/>
        </p:nvSpPr>
        <p:spPr>
          <a:xfrm>
            <a:off x="6033807" y="3748808"/>
            <a:ext cx="1724083" cy="369332"/>
          </a:xfrm>
          <a:prstGeom prst="rect">
            <a:avLst/>
          </a:prstGeom>
          <a:solidFill>
            <a:srgbClr val="D9F3EE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Sub-regional consultations; country feedback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933051F-D154-6F45-91D2-54677251E953}"/>
              </a:ext>
            </a:extLst>
          </p:cNvPr>
          <p:cNvSpPr/>
          <p:nvPr/>
        </p:nvSpPr>
        <p:spPr>
          <a:xfrm>
            <a:off x="1877656" y="1084410"/>
            <a:ext cx="16868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2020</a:t>
            </a:r>
            <a:endParaRPr lang="en-US" sz="12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F28E886-F919-FD45-A709-A80B9B1FD479}"/>
              </a:ext>
            </a:extLst>
          </p:cNvPr>
          <p:cNvSpPr/>
          <p:nvPr/>
        </p:nvSpPr>
        <p:spPr>
          <a:xfrm>
            <a:off x="3460634" y="1358806"/>
            <a:ext cx="850748" cy="346821"/>
          </a:xfrm>
          <a:prstGeom prst="rect">
            <a:avLst/>
          </a:prstGeom>
          <a:solidFill>
            <a:srgbClr val="D9F3E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December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F28E886-F919-FD45-A709-A80B9B1FD479}"/>
              </a:ext>
            </a:extLst>
          </p:cNvPr>
          <p:cNvSpPr/>
          <p:nvPr/>
        </p:nvSpPr>
        <p:spPr>
          <a:xfrm>
            <a:off x="2603702" y="1359784"/>
            <a:ext cx="850748" cy="346821"/>
          </a:xfrm>
          <a:prstGeom prst="rect">
            <a:avLst/>
          </a:prstGeom>
          <a:solidFill>
            <a:srgbClr val="C1EDF8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November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F28E886-F919-FD45-A709-A80B9B1FD479}"/>
              </a:ext>
            </a:extLst>
          </p:cNvPr>
          <p:cNvSpPr/>
          <p:nvPr/>
        </p:nvSpPr>
        <p:spPr>
          <a:xfrm>
            <a:off x="1743386" y="1358805"/>
            <a:ext cx="850748" cy="346821"/>
          </a:xfrm>
          <a:prstGeom prst="rect">
            <a:avLst/>
          </a:prstGeom>
          <a:solidFill>
            <a:srgbClr val="D9F3E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October</a:t>
            </a:r>
            <a:endParaRPr lang="en-US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F28E886-F919-FD45-A709-A80B9B1FD479}"/>
              </a:ext>
            </a:extLst>
          </p:cNvPr>
          <p:cNvSpPr/>
          <p:nvPr/>
        </p:nvSpPr>
        <p:spPr>
          <a:xfrm>
            <a:off x="6054619" y="1356224"/>
            <a:ext cx="850748" cy="346821"/>
          </a:xfrm>
          <a:prstGeom prst="rect">
            <a:avLst/>
          </a:prstGeom>
          <a:solidFill>
            <a:srgbClr val="D9F3E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March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F28E886-F919-FD45-A709-A80B9B1FD479}"/>
              </a:ext>
            </a:extLst>
          </p:cNvPr>
          <p:cNvSpPr/>
          <p:nvPr/>
        </p:nvSpPr>
        <p:spPr>
          <a:xfrm>
            <a:off x="5184987" y="1357202"/>
            <a:ext cx="850748" cy="346821"/>
          </a:xfrm>
          <a:prstGeom prst="rect">
            <a:avLst/>
          </a:prstGeom>
          <a:solidFill>
            <a:srgbClr val="C1EDF8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February</a:t>
            </a:r>
            <a:endParaRPr lang="en-US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F28E886-F919-FD45-A709-A80B9B1FD479}"/>
              </a:ext>
            </a:extLst>
          </p:cNvPr>
          <p:cNvSpPr/>
          <p:nvPr/>
        </p:nvSpPr>
        <p:spPr>
          <a:xfrm>
            <a:off x="4321705" y="1358340"/>
            <a:ext cx="850748" cy="346821"/>
          </a:xfrm>
          <a:prstGeom prst="rect">
            <a:avLst/>
          </a:prstGeom>
          <a:solidFill>
            <a:srgbClr val="D9F3E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January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F28E886-F919-FD45-A709-A80B9B1FD479}"/>
              </a:ext>
            </a:extLst>
          </p:cNvPr>
          <p:cNvSpPr/>
          <p:nvPr/>
        </p:nvSpPr>
        <p:spPr>
          <a:xfrm>
            <a:off x="8643358" y="1353026"/>
            <a:ext cx="850748" cy="346821"/>
          </a:xfrm>
          <a:prstGeom prst="rect">
            <a:avLst/>
          </a:prstGeom>
          <a:solidFill>
            <a:srgbClr val="D9F3E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June</a:t>
            </a:r>
            <a:endParaRPr lang="en-US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F28E886-F919-FD45-A709-A80B9B1FD479}"/>
              </a:ext>
            </a:extLst>
          </p:cNvPr>
          <p:cNvSpPr/>
          <p:nvPr/>
        </p:nvSpPr>
        <p:spPr>
          <a:xfrm>
            <a:off x="7780076" y="1354004"/>
            <a:ext cx="850748" cy="346821"/>
          </a:xfrm>
          <a:prstGeom prst="rect">
            <a:avLst/>
          </a:prstGeom>
          <a:solidFill>
            <a:srgbClr val="C1EDF8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F28E886-F919-FD45-A709-A80B9B1FD479}"/>
              </a:ext>
            </a:extLst>
          </p:cNvPr>
          <p:cNvSpPr/>
          <p:nvPr/>
        </p:nvSpPr>
        <p:spPr>
          <a:xfrm>
            <a:off x="6916794" y="1353025"/>
            <a:ext cx="850748" cy="346821"/>
          </a:xfrm>
          <a:prstGeom prst="rect">
            <a:avLst/>
          </a:prstGeom>
          <a:solidFill>
            <a:srgbClr val="D9F3E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April</a:t>
            </a:r>
            <a:endParaRPr lang="en-US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933051F-D154-6F45-91D2-54677251E953}"/>
              </a:ext>
            </a:extLst>
          </p:cNvPr>
          <p:cNvSpPr/>
          <p:nvPr/>
        </p:nvSpPr>
        <p:spPr>
          <a:xfrm>
            <a:off x="4255518" y="1071552"/>
            <a:ext cx="16868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2021</a:t>
            </a:r>
            <a:endParaRPr lang="en-US" sz="12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5AFEE78-000D-1048-B891-9E786399A79F}"/>
              </a:ext>
            </a:extLst>
          </p:cNvPr>
          <p:cNvSpPr/>
          <p:nvPr/>
        </p:nvSpPr>
        <p:spPr>
          <a:xfrm>
            <a:off x="5163086" y="1732522"/>
            <a:ext cx="860000" cy="40811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E21EDBE3-05EE-3B48-BA0E-8345DEC3D73C}"/>
              </a:ext>
            </a:extLst>
          </p:cNvPr>
          <p:cNvSpPr txBox="1"/>
          <p:nvPr/>
        </p:nvSpPr>
        <p:spPr>
          <a:xfrm>
            <a:off x="1734847" y="3309310"/>
            <a:ext cx="7711669" cy="369332"/>
          </a:xfrm>
          <a:prstGeom prst="rect">
            <a:avLst/>
          </a:prstGeom>
          <a:solidFill>
            <a:srgbClr val="D9F3EE"/>
          </a:solidFill>
          <a:ln>
            <a:solidFill>
              <a:schemeClr val="accent4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900" dirty="0"/>
              <a:t>UIS partnered with UNESCO Bangkok and Learning and Education2030 + Networking Group in establishing regional benchmarks for the region</a:t>
            </a:r>
          </a:p>
          <a:p>
            <a:pPr algn="ctr"/>
            <a:r>
              <a:rPr lang="en-CA" sz="900" dirty="0"/>
              <a:t>Regional partners: ASEAN, SEAMEO, SAARC, SPC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4C994129-277A-474C-9DF9-928C052DEC07}"/>
              </a:ext>
            </a:extLst>
          </p:cNvPr>
          <p:cNvSpPr txBox="1"/>
          <p:nvPr/>
        </p:nvSpPr>
        <p:spPr>
          <a:xfrm>
            <a:off x="1734847" y="3749945"/>
            <a:ext cx="1715259" cy="369332"/>
          </a:xfrm>
          <a:prstGeom prst="rect">
            <a:avLst/>
          </a:prstGeom>
          <a:solidFill>
            <a:srgbClr val="D9F3EE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900" dirty="0"/>
              <a:t>Regional consultation and technical team meetings 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EDC4149-6366-AF4B-8EFE-692DA2EABF76}"/>
              </a:ext>
            </a:extLst>
          </p:cNvPr>
          <p:cNvSpPr txBox="1"/>
          <p:nvPr/>
        </p:nvSpPr>
        <p:spPr>
          <a:xfrm>
            <a:off x="1734847" y="4165901"/>
            <a:ext cx="771060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900" dirty="0"/>
              <a:t>UIS partnered with UNESCO Beirut in establishing regional benchmarks for the region</a:t>
            </a:r>
          </a:p>
          <a:p>
            <a:pPr algn="ctr"/>
            <a:r>
              <a:rPr lang="en-CA" sz="900" dirty="0"/>
              <a:t>Regional partners: ABEGS, RCEP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5227B60B-7CB1-0442-AA87-22AA168CBE43}"/>
              </a:ext>
            </a:extLst>
          </p:cNvPr>
          <p:cNvSpPr txBox="1"/>
          <p:nvPr/>
        </p:nvSpPr>
        <p:spPr>
          <a:xfrm>
            <a:off x="2603702" y="4582074"/>
            <a:ext cx="1260939" cy="2308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High-level meetings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B969898-71E6-F040-B391-9BF0C299877B}"/>
              </a:ext>
            </a:extLst>
          </p:cNvPr>
          <p:cNvSpPr txBox="1"/>
          <p:nvPr/>
        </p:nvSpPr>
        <p:spPr>
          <a:xfrm>
            <a:off x="1734847" y="1798494"/>
            <a:ext cx="857495" cy="646331"/>
          </a:xfrm>
          <a:prstGeom prst="rect">
            <a:avLst/>
          </a:prstGeom>
          <a:solidFill>
            <a:srgbClr val="E9DEBA">
              <a:alpha val="87000"/>
            </a:srgb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900" dirty="0"/>
              <a:t>Consultations UIS &amp; the African Union Commission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6B969898-71E6-F040-B391-9BF0C299877B}"/>
              </a:ext>
            </a:extLst>
          </p:cNvPr>
          <p:cNvSpPr txBox="1"/>
          <p:nvPr/>
        </p:nvSpPr>
        <p:spPr>
          <a:xfrm>
            <a:off x="5172683" y="1794521"/>
            <a:ext cx="841321" cy="1477328"/>
          </a:xfrm>
          <a:prstGeom prst="rect">
            <a:avLst/>
          </a:prstGeom>
          <a:solidFill>
            <a:srgbClr val="E9DEBA">
              <a:alpha val="87000"/>
            </a:srgb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900" dirty="0"/>
              <a:t>Consultations with AU member states, Regional Economic Communities (RECs) and key stakeholders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227B60B-7CB1-0442-AA87-22AA168CBE43}"/>
              </a:ext>
            </a:extLst>
          </p:cNvPr>
          <p:cNvSpPr txBox="1"/>
          <p:nvPr/>
        </p:nvSpPr>
        <p:spPr>
          <a:xfrm>
            <a:off x="4326783" y="4584439"/>
            <a:ext cx="17045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900" dirty="0"/>
              <a:t>Consultation with regional stakeholders and one-to-one meetings with Ministries of Education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E830CB3C-C62D-F44B-8EB0-C6AE54698D75}"/>
              </a:ext>
            </a:extLst>
          </p:cNvPr>
          <p:cNvSpPr/>
          <p:nvPr/>
        </p:nvSpPr>
        <p:spPr>
          <a:xfrm>
            <a:off x="9748620" y="1098769"/>
            <a:ext cx="2036979" cy="5645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Progress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B969898-71E6-F040-B391-9BF0C299877B}"/>
              </a:ext>
            </a:extLst>
          </p:cNvPr>
          <p:cNvSpPr txBox="1"/>
          <p:nvPr/>
        </p:nvSpPr>
        <p:spPr>
          <a:xfrm>
            <a:off x="9784080" y="1885606"/>
            <a:ext cx="2033693" cy="120032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t"/>
            <a:r>
              <a:rPr lang="en-CA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 on all proposed indicators for regional benchmarks</a:t>
            </a:r>
          </a:p>
          <a:p>
            <a:pPr fontAlgn="t"/>
            <a:r>
              <a:rPr lang="en-CA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Regional indicators proposed</a:t>
            </a:r>
          </a:p>
          <a:p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Final Report Africa – First Phase</a:t>
            </a:r>
            <a:endParaRPr lang="en-CA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t"/>
            <a:r>
              <a:rPr lang="en-CA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Regional technical consultation on SDG4/CESA 16-25 with Member States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D2EF01A-F211-0048-82ED-E011B216E18B}"/>
              </a:ext>
            </a:extLst>
          </p:cNvPr>
          <p:cNvSpPr txBox="1"/>
          <p:nvPr/>
        </p:nvSpPr>
        <p:spPr>
          <a:xfrm>
            <a:off x="9784080" y="3210329"/>
            <a:ext cx="2015448" cy="78483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 on all proposed indicators for regional benchmarks</a:t>
            </a:r>
          </a:p>
          <a:p>
            <a:pPr fontAlgn="t"/>
            <a:r>
              <a:rPr lang="en-CA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Regional indicators proposed</a:t>
            </a:r>
          </a:p>
          <a:p>
            <a:pPr fontAlgn="t"/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Final Report Asia/Pacific – Phase 1</a:t>
            </a:r>
            <a:endParaRPr lang="en-CA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BD6B1AF-0303-C944-804E-6FEFCD746F2D}"/>
              </a:ext>
            </a:extLst>
          </p:cNvPr>
          <p:cNvSpPr/>
          <p:nvPr/>
        </p:nvSpPr>
        <p:spPr>
          <a:xfrm>
            <a:off x="255181" y="5355709"/>
            <a:ext cx="1140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b="1" spc="300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LATIN AMERICA</a:t>
            </a:r>
            <a:endParaRPr lang="en-US" sz="1200" b="1" spc="300" dirty="0">
              <a:solidFill>
                <a:schemeClr val="accent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EDC4149-6366-AF4B-8EFE-692DA2EABF76}"/>
              </a:ext>
            </a:extLst>
          </p:cNvPr>
          <p:cNvSpPr txBox="1"/>
          <p:nvPr/>
        </p:nvSpPr>
        <p:spPr>
          <a:xfrm>
            <a:off x="1744931" y="5449817"/>
            <a:ext cx="7710605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900" dirty="0"/>
              <a:t>Regional partners: ECLAC, OEI, CARICOM, CECC-SICA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D2EF01A-F211-0048-82ED-E011B216E18B}"/>
              </a:ext>
            </a:extLst>
          </p:cNvPr>
          <p:cNvSpPr txBox="1"/>
          <p:nvPr/>
        </p:nvSpPr>
        <p:spPr>
          <a:xfrm>
            <a:off x="9784080" y="4093079"/>
            <a:ext cx="2015448" cy="78483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t"/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Commitment to benchmarking process </a:t>
            </a:r>
            <a:endParaRPr lang="en-CA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t"/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Proposed benchmarks shared with Member States </a:t>
            </a:r>
          </a:p>
          <a:p>
            <a:pPr fontAlgn="t"/>
            <a:r>
              <a:rPr lang="en-CA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Summary report scheduled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D2EF01A-F211-0048-82ED-E011B216E18B}"/>
              </a:ext>
            </a:extLst>
          </p:cNvPr>
          <p:cNvSpPr txBox="1"/>
          <p:nvPr/>
        </p:nvSpPr>
        <p:spPr>
          <a:xfrm>
            <a:off x="9784080" y="4981141"/>
            <a:ext cx="2015448" cy="9233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t"/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Alignment of CARICOM Phase 1 indicators to the 7 benchmark indicators </a:t>
            </a:r>
            <a:endParaRPr lang="en-CA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t"/>
            <a:r>
              <a:rPr lang="en-CA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Bridging Latin America and the Caribbean Monitoring Frameworks and SDG 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E9DA27E-2522-472D-A0C0-36657BBCCE81}"/>
              </a:ext>
            </a:extLst>
          </p:cNvPr>
          <p:cNvSpPr/>
          <p:nvPr/>
        </p:nvSpPr>
        <p:spPr>
          <a:xfrm>
            <a:off x="259799" y="6108476"/>
            <a:ext cx="11408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b="1" spc="3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EUROPE</a:t>
            </a:r>
            <a:endParaRPr lang="en-US" sz="1200" b="1" spc="300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5132181-33D5-4181-936E-D65D9F5F034D}"/>
              </a:ext>
            </a:extLst>
          </p:cNvPr>
          <p:cNvSpPr txBox="1"/>
          <p:nvPr/>
        </p:nvSpPr>
        <p:spPr>
          <a:xfrm>
            <a:off x="9779462" y="5974042"/>
            <a:ext cx="2015448" cy="3385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t"/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Alignment with 3 out of 7 European Education Area benchmark indicators</a:t>
            </a:r>
            <a:endParaRPr lang="en-CA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957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16741D0-8033-024D-99A8-D30643B362F0}"/>
              </a:ext>
            </a:extLst>
          </p:cNvPr>
          <p:cNvSpPr/>
          <p:nvPr/>
        </p:nvSpPr>
        <p:spPr>
          <a:xfrm flipH="1">
            <a:off x="-1" y="0"/>
            <a:ext cx="310895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D8DCA8-2D87-9946-8BA0-A27510A95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75" y="360219"/>
            <a:ext cx="2926080" cy="5712336"/>
          </a:xfrm>
        </p:spPr>
        <p:txBody>
          <a:bodyPr anchor="ctr" anchorCtr="0"/>
          <a:lstStyle/>
          <a:p>
            <a:r>
              <a:rPr lang="en-GB" sz="2700" b="1" dirty="0"/>
              <a:t>Role of </a:t>
            </a:r>
            <a:br>
              <a:rPr lang="en-GB" sz="2700" b="1" dirty="0"/>
            </a:br>
            <a:r>
              <a:rPr lang="en-GB" sz="2700" b="1" dirty="0">
                <a:solidFill>
                  <a:schemeClr val="tx1"/>
                </a:solidFill>
              </a:rPr>
              <a:t>national benchmarks 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23BBCC7-E552-1242-A1D2-CF97204258B2}"/>
              </a:ext>
            </a:extLst>
          </p:cNvPr>
          <p:cNvSpPr txBox="1">
            <a:spLocks/>
          </p:cNvSpPr>
          <p:nvPr/>
        </p:nvSpPr>
        <p:spPr>
          <a:xfrm>
            <a:off x="4114800" y="365760"/>
            <a:ext cx="7680960" cy="594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national benchmarks?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</a:t>
            </a:r>
            <a:r>
              <a:rPr lang="en-GB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contribution</a:t>
            </a: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each country to the achievement of SDG 4, </a:t>
            </a:r>
            <a:b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given their starting point</a:t>
            </a: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be proposed for 2025 and 2030 for seven SDG 4 indicators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e.g. climate change-related national determined contributions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 3" panose="05040102010807070707" pitchFamily="18" charset="2"/>
              </a:rPr>
              <a:t></a:t>
            </a: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 3" panose="05040102010807070707" pitchFamily="18" charset="2"/>
              </a:rPr>
              <a:t> National SDG 4 focal points to </a:t>
            </a: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submit by </a:t>
            </a:r>
            <a:r>
              <a:rPr lang="en-GB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October 1 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 3" panose="05040102010807070707" pitchFamily="18" charset="2"/>
              </a:rPr>
              <a:t></a:t>
            </a: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 3" panose="05040102010807070707" pitchFamily="18" charset="2"/>
              </a:rPr>
              <a:t> </a:t>
            </a: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Submissions to be compiled by October 15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CA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</a:t>
            </a:r>
            <a:endParaRPr lang="en-GB" sz="18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 3" panose="05040102010807070707" pitchFamily="18" charset="2"/>
              </a:rPr>
              <a:t></a:t>
            </a: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 3" panose="05040102010807070707" pitchFamily="18" charset="2"/>
              </a:rPr>
              <a:t> </a:t>
            </a: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targets specified </a:t>
            </a:r>
            <a:r>
              <a:rPr lang="en-GB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the national strategy/plan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 3" panose="05040102010807070707" pitchFamily="18" charset="2"/>
              </a:rPr>
              <a:t></a:t>
            </a: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 3" panose="05040102010807070707" pitchFamily="18" charset="2"/>
              </a:rPr>
              <a:t> </a:t>
            </a: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a country does </a:t>
            </a:r>
            <a:r>
              <a:rPr lang="en-GB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</a:t>
            </a: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yet have targets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</a:t>
            </a: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national strategy/plan,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Technical Cooperation Group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website resources to help decision </a:t>
            </a:r>
            <a:endParaRPr lang="en-GB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CA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C6D6BC6F-257D-1741-9FEC-8A946841B913}"/>
              </a:ext>
            </a:extLst>
          </p:cNvPr>
          <p:cNvSpPr/>
          <p:nvPr/>
        </p:nvSpPr>
        <p:spPr>
          <a:xfrm rot="5400000">
            <a:off x="2697037" y="2908554"/>
            <a:ext cx="1645452" cy="841605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EC5BA8A-32AD-4F1B-87EB-303C10CE9BA2}"/>
              </a:ext>
            </a:extLst>
          </p:cNvPr>
          <p:cNvGrpSpPr>
            <a:grpSpLocks noChangeAspect="1"/>
          </p:cNvGrpSpPr>
          <p:nvPr/>
        </p:nvGrpSpPr>
        <p:grpSpPr>
          <a:xfrm>
            <a:off x="4857366" y="6055144"/>
            <a:ext cx="6289445" cy="571271"/>
            <a:chOff x="7921756" y="5783044"/>
            <a:chExt cx="3432001" cy="31172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65205D-3853-4E85-81F5-21AA0373A8C1}"/>
                </a:ext>
              </a:extLst>
            </p:cNvPr>
            <p:cNvSpPr/>
            <p:nvPr/>
          </p:nvSpPr>
          <p:spPr>
            <a:xfrm>
              <a:off x="8019815" y="5838951"/>
              <a:ext cx="3333942" cy="2015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solidFill>
                    <a:srgbClr val="3080D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Open Sans"/>
                </a:rPr>
                <a:t>http://tcg.uis.unesco.org/benchmarks/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3080D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5ED023E3-2AEC-4E48-A47B-FDB5BB052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7921756" y="5783044"/>
              <a:ext cx="311729" cy="311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3050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A4F32E-0062-4BC6-937A-B6D052B75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707" y="270936"/>
            <a:ext cx="4887278" cy="63474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EEFB0C-8083-4060-8795-65B3DD7590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52"/>
          <a:stretch/>
        </p:blipFill>
        <p:spPr>
          <a:xfrm>
            <a:off x="570699" y="274320"/>
            <a:ext cx="4933950" cy="634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19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ESCO UIS">
      <a:dk1>
        <a:srgbClr val="000000"/>
      </a:dk1>
      <a:lt1>
        <a:srgbClr val="FFFFFF"/>
      </a:lt1>
      <a:dk2>
        <a:srgbClr val="3080DE"/>
      </a:dk2>
      <a:lt2>
        <a:srgbClr val="E7E6E6"/>
      </a:lt2>
      <a:accent1>
        <a:srgbClr val="4472C4"/>
      </a:accent1>
      <a:accent2>
        <a:srgbClr val="FF5C5F"/>
      </a:accent2>
      <a:accent3>
        <a:srgbClr val="D39F0B"/>
      </a:accent3>
      <a:accent4>
        <a:srgbClr val="00C08D"/>
      </a:accent4>
      <a:accent5>
        <a:srgbClr val="6661C3"/>
      </a:accent5>
      <a:accent6>
        <a:srgbClr val="E13EAF"/>
      </a:accent6>
      <a:hlink>
        <a:srgbClr val="3080DE"/>
      </a:hlink>
      <a:folHlink>
        <a:srgbClr val="FF831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4011</TotalTime>
  <Words>965</Words>
  <Application>Microsoft Office PowerPoint</Application>
  <PresentationFormat>Widescreen</PresentationFormat>
  <Paragraphs>173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Open Sans</vt:lpstr>
      <vt:lpstr>Wingdings 3</vt:lpstr>
      <vt:lpstr>Office Theme</vt:lpstr>
      <vt:lpstr>SDG 4 benchmarks</vt:lpstr>
      <vt:lpstr>Benchmarks are a neglected Education 2030  Framework  for Action  commitment  </vt:lpstr>
      <vt:lpstr>Process towards benchmarks in 2021</vt:lpstr>
      <vt:lpstr>Benchmarks for seven SDG 4 indicators </vt:lpstr>
      <vt:lpstr>Benchmarks for seven SDG 4 and regional indicators </vt:lpstr>
      <vt:lpstr>Role of  regional benchmarks</vt:lpstr>
      <vt:lpstr>Regional organizations’ participation in benchmark process</vt:lpstr>
      <vt:lpstr>Role of  national benchmarks </vt:lpstr>
      <vt:lpstr>PowerPoint Presentation</vt:lpstr>
      <vt:lpstr>Thank you  Learn more  http://tcg.uis.unesco.org/benchmarks/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Svenja Greenwood</dc:creator>
  <cp:lastModifiedBy>Montoya, Silvia</cp:lastModifiedBy>
  <cp:revision>109</cp:revision>
  <dcterms:created xsi:type="dcterms:W3CDTF">2021-02-12T14:15:01Z</dcterms:created>
  <dcterms:modified xsi:type="dcterms:W3CDTF">2021-07-28T15:18:21Z</dcterms:modified>
</cp:coreProperties>
</file>