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0" r:id="rId6"/>
    <p:sldId id="261" r:id="rId7"/>
    <p:sldId id="262" r:id="rId8"/>
    <p:sldId id="263" r:id="rId9"/>
    <p:sldId id="264" r:id="rId1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8" d="100"/>
          <a:sy n="78" d="100"/>
        </p:scale>
        <p:origin x="850"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243B5C8-3C45-4F97-B8C0-C65E0A34A77C}" type="datetimeFigureOut">
              <a:rPr lang="LID4096" smtClean="0"/>
              <a:t>08/05/2022</a:t>
            </a:fld>
            <a:endParaRPr lang="LID4096"/>
          </a:p>
        </p:txBody>
      </p:sp>
      <p:sp>
        <p:nvSpPr>
          <p:cNvPr id="5" name="Footer Placeholder 4"/>
          <p:cNvSpPr>
            <a:spLocks noGrp="1"/>
          </p:cNvSpPr>
          <p:nvPr>
            <p:ph type="ftr" sz="quarter" idx="11"/>
          </p:nvPr>
        </p:nvSpPr>
        <p:spPr/>
        <p:txBody>
          <a:bodyPr/>
          <a:lstStyle/>
          <a:p>
            <a:endParaRPr lang="LID4096"/>
          </a:p>
        </p:txBody>
      </p:sp>
      <p:sp>
        <p:nvSpPr>
          <p:cNvPr id="6" name="Slide Number Placeholder 5"/>
          <p:cNvSpPr>
            <a:spLocks noGrp="1"/>
          </p:cNvSpPr>
          <p:nvPr>
            <p:ph type="sldNum" sz="quarter" idx="12"/>
          </p:nvPr>
        </p:nvSpPr>
        <p:spPr/>
        <p:txBody>
          <a:bodyPr/>
          <a:lstStyle/>
          <a:p>
            <a:fld id="{F6D69682-5553-46D0-9576-C8070E288317}" type="slidenum">
              <a:rPr lang="LID4096" smtClean="0"/>
              <a:t>‹#›</a:t>
            </a:fld>
            <a:endParaRPr lang="LID4096"/>
          </a:p>
        </p:txBody>
      </p:sp>
    </p:spTree>
    <p:extLst>
      <p:ext uri="{BB962C8B-B14F-4D97-AF65-F5344CB8AC3E}">
        <p14:creationId xmlns:p14="http://schemas.microsoft.com/office/powerpoint/2010/main" val="31327808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243B5C8-3C45-4F97-B8C0-C65E0A34A77C}" type="datetimeFigureOut">
              <a:rPr lang="LID4096" smtClean="0"/>
              <a:t>08/05/2022</a:t>
            </a:fld>
            <a:endParaRPr lang="LID4096"/>
          </a:p>
        </p:txBody>
      </p:sp>
      <p:sp>
        <p:nvSpPr>
          <p:cNvPr id="5" name="Footer Placeholder 4"/>
          <p:cNvSpPr>
            <a:spLocks noGrp="1"/>
          </p:cNvSpPr>
          <p:nvPr>
            <p:ph type="ftr" sz="quarter" idx="11"/>
          </p:nvPr>
        </p:nvSpPr>
        <p:spPr/>
        <p:txBody>
          <a:bodyPr/>
          <a:lstStyle/>
          <a:p>
            <a:endParaRPr lang="LID4096"/>
          </a:p>
        </p:txBody>
      </p:sp>
      <p:sp>
        <p:nvSpPr>
          <p:cNvPr id="6" name="Slide Number Placeholder 5"/>
          <p:cNvSpPr>
            <a:spLocks noGrp="1"/>
          </p:cNvSpPr>
          <p:nvPr>
            <p:ph type="sldNum" sz="quarter" idx="12"/>
          </p:nvPr>
        </p:nvSpPr>
        <p:spPr/>
        <p:txBody>
          <a:bodyPr/>
          <a:lstStyle/>
          <a:p>
            <a:fld id="{F6D69682-5553-46D0-9576-C8070E288317}" type="slidenum">
              <a:rPr lang="LID4096" smtClean="0"/>
              <a:t>‹#›</a:t>
            </a:fld>
            <a:endParaRPr lang="LID4096"/>
          </a:p>
        </p:txBody>
      </p:sp>
    </p:spTree>
    <p:extLst>
      <p:ext uri="{BB962C8B-B14F-4D97-AF65-F5344CB8AC3E}">
        <p14:creationId xmlns:p14="http://schemas.microsoft.com/office/powerpoint/2010/main" val="10094211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243B5C8-3C45-4F97-B8C0-C65E0A34A77C}" type="datetimeFigureOut">
              <a:rPr lang="LID4096" smtClean="0"/>
              <a:t>08/05/2022</a:t>
            </a:fld>
            <a:endParaRPr lang="LID4096"/>
          </a:p>
        </p:txBody>
      </p:sp>
      <p:sp>
        <p:nvSpPr>
          <p:cNvPr id="5" name="Footer Placeholder 4"/>
          <p:cNvSpPr>
            <a:spLocks noGrp="1"/>
          </p:cNvSpPr>
          <p:nvPr>
            <p:ph type="ftr" sz="quarter" idx="11"/>
          </p:nvPr>
        </p:nvSpPr>
        <p:spPr/>
        <p:txBody>
          <a:bodyPr/>
          <a:lstStyle/>
          <a:p>
            <a:endParaRPr lang="LID4096"/>
          </a:p>
        </p:txBody>
      </p:sp>
      <p:sp>
        <p:nvSpPr>
          <p:cNvPr id="6" name="Slide Number Placeholder 5"/>
          <p:cNvSpPr>
            <a:spLocks noGrp="1"/>
          </p:cNvSpPr>
          <p:nvPr>
            <p:ph type="sldNum" sz="quarter" idx="12"/>
          </p:nvPr>
        </p:nvSpPr>
        <p:spPr/>
        <p:txBody>
          <a:bodyPr/>
          <a:lstStyle/>
          <a:p>
            <a:fld id="{F6D69682-5553-46D0-9576-C8070E288317}" type="slidenum">
              <a:rPr lang="LID4096" smtClean="0"/>
              <a:t>‹#›</a:t>
            </a:fld>
            <a:endParaRPr lang="LID4096"/>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8414142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243B5C8-3C45-4F97-B8C0-C65E0A34A77C}" type="datetimeFigureOut">
              <a:rPr lang="LID4096" smtClean="0"/>
              <a:t>08/05/2022</a:t>
            </a:fld>
            <a:endParaRPr lang="LID4096"/>
          </a:p>
        </p:txBody>
      </p:sp>
      <p:sp>
        <p:nvSpPr>
          <p:cNvPr id="5" name="Footer Placeholder 4"/>
          <p:cNvSpPr>
            <a:spLocks noGrp="1"/>
          </p:cNvSpPr>
          <p:nvPr>
            <p:ph type="ftr" sz="quarter" idx="11"/>
          </p:nvPr>
        </p:nvSpPr>
        <p:spPr/>
        <p:txBody>
          <a:bodyPr/>
          <a:lstStyle/>
          <a:p>
            <a:endParaRPr lang="LID4096"/>
          </a:p>
        </p:txBody>
      </p:sp>
      <p:sp>
        <p:nvSpPr>
          <p:cNvPr id="6" name="Slide Number Placeholder 5"/>
          <p:cNvSpPr>
            <a:spLocks noGrp="1"/>
          </p:cNvSpPr>
          <p:nvPr>
            <p:ph type="sldNum" sz="quarter" idx="12"/>
          </p:nvPr>
        </p:nvSpPr>
        <p:spPr/>
        <p:txBody>
          <a:bodyPr/>
          <a:lstStyle/>
          <a:p>
            <a:fld id="{F6D69682-5553-46D0-9576-C8070E288317}" type="slidenum">
              <a:rPr lang="LID4096" smtClean="0"/>
              <a:t>‹#›</a:t>
            </a:fld>
            <a:endParaRPr lang="LID4096"/>
          </a:p>
        </p:txBody>
      </p:sp>
    </p:spTree>
    <p:extLst>
      <p:ext uri="{BB962C8B-B14F-4D97-AF65-F5344CB8AC3E}">
        <p14:creationId xmlns:p14="http://schemas.microsoft.com/office/powerpoint/2010/main" val="25132548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243B5C8-3C45-4F97-B8C0-C65E0A34A77C}" type="datetimeFigureOut">
              <a:rPr lang="LID4096" smtClean="0"/>
              <a:t>08/05/2022</a:t>
            </a:fld>
            <a:endParaRPr lang="LID4096"/>
          </a:p>
        </p:txBody>
      </p:sp>
      <p:sp>
        <p:nvSpPr>
          <p:cNvPr id="5" name="Footer Placeholder 4"/>
          <p:cNvSpPr>
            <a:spLocks noGrp="1"/>
          </p:cNvSpPr>
          <p:nvPr>
            <p:ph type="ftr" sz="quarter" idx="11"/>
          </p:nvPr>
        </p:nvSpPr>
        <p:spPr/>
        <p:txBody>
          <a:bodyPr/>
          <a:lstStyle/>
          <a:p>
            <a:endParaRPr lang="LID4096"/>
          </a:p>
        </p:txBody>
      </p:sp>
      <p:sp>
        <p:nvSpPr>
          <p:cNvPr id="6" name="Slide Number Placeholder 5"/>
          <p:cNvSpPr>
            <a:spLocks noGrp="1"/>
          </p:cNvSpPr>
          <p:nvPr>
            <p:ph type="sldNum" sz="quarter" idx="12"/>
          </p:nvPr>
        </p:nvSpPr>
        <p:spPr/>
        <p:txBody>
          <a:bodyPr/>
          <a:lstStyle/>
          <a:p>
            <a:fld id="{F6D69682-5553-46D0-9576-C8070E288317}" type="slidenum">
              <a:rPr lang="LID4096" smtClean="0"/>
              <a:t>‹#›</a:t>
            </a:fld>
            <a:endParaRPr lang="LID4096"/>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1914175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243B5C8-3C45-4F97-B8C0-C65E0A34A77C}" type="datetimeFigureOut">
              <a:rPr lang="LID4096" smtClean="0"/>
              <a:t>08/05/2022</a:t>
            </a:fld>
            <a:endParaRPr lang="LID4096"/>
          </a:p>
        </p:txBody>
      </p:sp>
      <p:sp>
        <p:nvSpPr>
          <p:cNvPr id="5" name="Footer Placeholder 4"/>
          <p:cNvSpPr>
            <a:spLocks noGrp="1"/>
          </p:cNvSpPr>
          <p:nvPr>
            <p:ph type="ftr" sz="quarter" idx="11"/>
          </p:nvPr>
        </p:nvSpPr>
        <p:spPr/>
        <p:txBody>
          <a:bodyPr/>
          <a:lstStyle/>
          <a:p>
            <a:endParaRPr lang="LID4096"/>
          </a:p>
        </p:txBody>
      </p:sp>
      <p:sp>
        <p:nvSpPr>
          <p:cNvPr id="6" name="Slide Number Placeholder 5"/>
          <p:cNvSpPr>
            <a:spLocks noGrp="1"/>
          </p:cNvSpPr>
          <p:nvPr>
            <p:ph type="sldNum" sz="quarter" idx="12"/>
          </p:nvPr>
        </p:nvSpPr>
        <p:spPr/>
        <p:txBody>
          <a:bodyPr/>
          <a:lstStyle/>
          <a:p>
            <a:fld id="{F6D69682-5553-46D0-9576-C8070E288317}" type="slidenum">
              <a:rPr lang="LID4096" smtClean="0"/>
              <a:t>‹#›</a:t>
            </a:fld>
            <a:endParaRPr lang="LID4096"/>
          </a:p>
        </p:txBody>
      </p:sp>
    </p:spTree>
    <p:extLst>
      <p:ext uri="{BB962C8B-B14F-4D97-AF65-F5344CB8AC3E}">
        <p14:creationId xmlns:p14="http://schemas.microsoft.com/office/powerpoint/2010/main" val="4049358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243B5C8-3C45-4F97-B8C0-C65E0A34A77C}" type="datetimeFigureOut">
              <a:rPr lang="LID4096" smtClean="0"/>
              <a:t>08/05/2022</a:t>
            </a:fld>
            <a:endParaRPr lang="LID4096"/>
          </a:p>
        </p:txBody>
      </p:sp>
      <p:sp>
        <p:nvSpPr>
          <p:cNvPr id="5" name="Footer Placeholder 4"/>
          <p:cNvSpPr>
            <a:spLocks noGrp="1"/>
          </p:cNvSpPr>
          <p:nvPr>
            <p:ph type="ftr" sz="quarter" idx="11"/>
          </p:nvPr>
        </p:nvSpPr>
        <p:spPr/>
        <p:txBody>
          <a:bodyPr/>
          <a:lstStyle/>
          <a:p>
            <a:endParaRPr lang="LID4096"/>
          </a:p>
        </p:txBody>
      </p:sp>
      <p:sp>
        <p:nvSpPr>
          <p:cNvPr id="6" name="Slide Number Placeholder 5"/>
          <p:cNvSpPr>
            <a:spLocks noGrp="1"/>
          </p:cNvSpPr>
          <p:nvPr>
            <p:ph type="sldNum" sz="quarter" idx="12"/>
          </p:nvPr>
        </p:nvSpPr>
        <p:spPr/>
        <p:txBody>
          <a:bodyPr/>
          <a:lstStyle/>
          <a:p>
            <a:fld id="{F6D69682-5553-46D0-9576-C8070E288317}" type="slidenum">
              <a:rPr lang="LID4096" smtClean="0"/>
              <a:t>‹#›</a:t>
            </a:fld>
            <a:endParaRPr lang="LID4096"/>
          </a:p>
        </p:txBody>
      </p:sp>
    </p:spTree>
    <p:extLst>
      <p:ext uri="{BB962C8B-B14F-4D97-AF65-F5344CB8AC3E}">
        <p14:creationId xmlns:p14="http://schemas.microsoft.com/office/powerpoint/2010/main" val="4059500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243B5C8-3C45-4F97-B8C0-C65E0A34A77C}" type="datetimeFigureOut">
              <a:rPr lang="LID4096" smtClean="0"/>
              <a:t>08/05/2022</a:t>
            </a:fld>
            <a:endParaRPr lang="LID4096"/>
          </a:p>
        </p:txBody>
      </p:sp>
      <p:sp>
        <p:nvSpPr>
          <p:cNvPr id="5" name="Footer Placeholder 4"/>
          <p:cNvSpPr>
            <a:spLocks noGrp="1"/>
          </p:cNvSpPr>
          <p:nvPr>
            <p:ph type="ftr" sz="quarter" idx="11"/>
          </p:nvPr>
        </p:nvSpPr>
        <p:spPr/>
        <p:txBody>
          <a:bodyPr/>
          <a:lstStyle/>
          <a:p>
            <a:endParaRPr lang="LID4096"/>
          </a:p>
        </p:txBody>
      </p:sp>
      <p:sp>
        <p:nvSpPr>
          <p:cNvPr id="6" name="Slide Number Placeholder 5"/>
          <p:cNvSpPr>
            <a:spLocks noGrp="1"/>
          </p:cNvSpPr>
          <p:nvPr>
            <p:ph type="sldNum" sz="quarter" idx="12"/>
          </p:nvPr>
        </p:nvSpPr>
        <p:spPr/>
        <p:txBody>
          <a:bodyPr/>
          <a:lstStyle/>
          <a:p>
            <a:fld id="{F6D69682-5553-46D0-9576-C8070E288317}" type="slidenum">
              <a:rPr lang="LID4096" smtClean="0"/>
              <a:t>‹#›</a:t>
            </a:fld>
            <a:endParaRPr lang="LID4096"/>
          </a:p>
        </p:txBody>
      </p:sp>
    </p:spTree>
    <p:extLst>
      <p:ext uri="{BB962C8B-B14F-4D97-AF65-F5344CB8AC3E}">
        <p14:creationId xmlns:p14="http://schemas.microsoft.com/office/powerpoint/2010/main" val="26619977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243B5C8-3C45-4F97-B8C0-C65E0A34A77C}" type="datetimeFigureOut">
              <a:rPr lang="LID4096" smtClean="0"/>
              <a:t>08/05/2022</a:t>
            </a:fld>
            <a:endParaRPr lang="LID4096"/>
          </a:p>
        </p:txBody>
      </p:sp>
      <p:sp>
        <p:nvSpPr>
          <p:cNvPr id="5" name="Footer Placeholder 4"/>
          <p:cNvSpPr>
            <a:spLocks noGrp="1"/>
          </p:cNvSpPr>
          <p:nvPr>
            <p:ph type="ftr" sz="quarter" idx="11"/>
          </p:nvPr>
        </p:nvSpPr>
        <p:spPr/>
        <p:txBody>
          <a:bodyPr/>
          <a:lstStyle/>
          <a:p>
            <a:endParaRPr lang="LID4096"/>
          </a:p>
        </p:txBody>
      </p:sp>
      <p:sp>
        <p:nvSpPr>
          <p:cNvPr id="6" name="Slide Number Placeholder 5"/>
          <p:cNvSpPr>
            <a:spLocks noGrp="1"/>
          </p:cNvSpPr>
          <p:nvPr>
            <p:ph type="sldNum" sz="quarter" idx="12"/>
          </p:nvPr>
        </p:nvSpPr>
        <p:spPr/>
        <p:txBody>
          <a:bodyPr/>
          <a:lstStyle/>
          <a:p>
            <a:fld id="{F6D69682-5553-46D0-9576-C8070E288317}" type="slidenum">
              <a:rPr lang="LID4096" smtClean="0"/>
              <a:t>‹#›</a:t>
            </a:fld>
            <a:endParaRPr lang="LID4096"/>
          </a:p>
        </p:txBody>
      </p:sp>
    </p:spTree>
    <p:extLst>
      <p:ext uri="{BB962C8B-B14F-4D97-AF65-F5344CB8AC3E}">
        <p14:creationId xmlns:p14="http://schemas.microsoft.com/office/powerpoint/2010/main" val="30656393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243B5C8-3C45-4F97-B8C0-C65E0A34A77C}" type="datetimeFigureOut">
              <a:rPr lang="LID4096" smtClean="0"/>
              <a:t>08/05/2022</a:t>
            </a:fld>
            <a:endParaRPr lang="LID4096"/>
          </a:p>
        </p:txBody>
      </p:sp>
      <p:sp>
        <p:nvSpPr>
          <p:cNvPr id="5" name="Footer Placeholder 4"/>
          <p:cNvSpPr>
            <a:spLocks noGrp="1"/>
          </p:cNvSpPr>
          <p:nvPr>
            <p:ph type="ftr" sz="quarter" idx="11"/>
          </p:nvPr>
        </p:nvSpPr>
        <p:spPr/>
        <p:txBody>
          <a:bodyPr/>
          <a:lstStyle/>
          <a:p>
            <a:endParaRPr lang="LID4096"/>
          </a:p>
        </p:txBody>
      </p:sp>
      <p:sp>
        <p:nvSpPr>
          <p:cNvPr id="6" name="Slide Number Placeholder 5"/>
          <p:cNvSpPr>
            <a:spLocks noGrp="1"/>
          </p:cNvSpPr>
          <p:nvPr>
            <p:ph type="sldNum" sz="quarter" idx="12"/>
          </p:nvPr>
        </p:nvSpPr>
        <p:spPr/>
        <p:txBody>
          <a:bodyPr/>
          <a:lstStyle/>
          <a:p>
            <a:fld id="{F6D69682-5553-46D0-9576-C8070E288317}" type="slidenum">
              <a:rPr lang="LID4096" smtClean="0"/>
              <a:t>‹#›</a:t>
            </a:fld>
            <a:endParaRPr lang="LID4096"/>
          </a:p>
        </p:txBody>
      </p:sp>
    </p:spTree>
    <p:extLst>
      <p:ext uri="{BB962C8B-B14F-4D97-AF65-F5344CB8AC3E}">
        <p14:creationId xmlns:p14="http://schemas.microsoft.com/office/powerpoint/2010/main" val="41529931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243B5C8-3C45-4F97-B8C0-C65E0A34A77C}" type="datetimeFigureOut">
              <a:rPr lang="LID4096" smtClean="0"/>
              <a:t>08/05/2022</a:t>
            </a:fld>
            <a:endParaRPr lang="LID4096"/>
          </a:p>
        </p:txBody>
      </p:sp>
      <p:sp>
        <p:nvSpPr>
          <p:cNvPr id="6" name="Footer Placeholder 5"/>
          <p:cNvSpPr>
            <a:spLocks noGrp="1"/>
          </p:cNvSpPr>
          <p:nvPr>
            <p:ph type="ftr" sz="quarter" idx="11"/>
          </p:nvPr>
        </p:nvSpPr>
        <p:spPr/>
        <p:txBody>
          <a:bodyPr/>
          <a:lstStyle/>
          <a:p>
            <a:endParaRPr lang="LID4096"/>
          </a:p>
        </p:txBody>
      </p:sp>
      <p:sp>
        <p:nvSpPr>
          <p:cNvPr id="7" name="Slide Number Placeholder 6"/>
          <p:cNvSpPr>
            <a:spLocks noGrp="1"/>
          </p:cNvSpPr>
          <p:nvPr>
            <p:ph type="sldNum" sz="quarter" idx="12"/>
          </p:nvPr>
        </p:nvSpPr>
        <p:spPr/>
        <p:txBody>
          <a:bodyPr/>
          <a:lstStyle/>
          <a:p>
            <a:fld id="{F6D69682-5553-46D0-9576-C8070E288317}" type="slidenum">
              <a:rPr lang="LID4096" smtClean="0"/>
              <a:t>‹#›</a:t>
            </a:fld>
            <a:endParaRPr lang="LID4096"/>
          </a:p>
        </p:txBody>
      </p:sp>
    </p:spTree>
    <p:extLst>
      <p:ext uri="{BB962C8B-B14F-4D97-AF65-F5344CB8AC3E}">
        <p14:creationId xmlns:p14="http://schemas.microsoft.com/office/powerpoint/2010/main" val="42371586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243B5C8-3C45-4F97-B8C0-C65E0A34A77C}" type="datetimeFigureOut">
              <a:rPr lang="LID4096" smtClean="0"/>
              <a:t>08/05/2022</a:t>
            </a:fld>
            <a:endParaRPr lang="LID4096"/>
          </a:p>
        </p:txBody>
      </p:sp>
      <p:sp>
        <p:nvSpPr>
          <p:cNvPr id="8" name="Footer Placeholder 7"/>
          <p:cNvSpPr>
            <a:spLocks noGrp="1"/>
          </p:cNvSpPr>
          <p:nvPr>
            <p:ph type="ftr" sz="quarter" idx="11"/>
          </p:nvPr>
        </p:nvSpPr>
        <p:spPr/>
        <p:txBody>
          <a:bodyPr/>
          <a:lstStyle/>
          <a:p>
            <a:endParaRPr lang="LID4096"/>
          </a:p>
        </p:txBody>
      </p:sp>
      <p:sp>
        <p:nvSpPr>
          <p:cNvPr id="9" name="Slide Number Placeholder 8"/>
          <p:cNvSpPr>
            <a:spLocks noGrp="1"/>
          </p:cNvSpPr>
          <p:nvPr>
            <p:ph type="sldNum" sz="quarter" idx="12"/>
          </p:nvPr>
        </p:nvSpPr>
        <p:spPr/>
        <p:txBody>
          <a:bodyPr/>
          <a:lstStyle/>
          <a:p>
            <a:fld id="{F6D69682-5553-46D0-9576-C8070E288317}" type="slidenum">
              <a:rPr lang="LID4096" smtClean="0"/>
              <a:t>‹#›</a:t>
            </a:fld>
            <a:endParaRPr lang="LID4096"/>
          </a:p>
        </p:txBody>
      </p:sp>
    </p:spTree>
    <p:extLst>
      <p:ext uri="{BB962C8B-B14F-4D97-AF65-F5344CB8AC3E}">
        <p14:creationId xmlns:p14="http://schemas.microsoft.com/office/powerpoint/2010/main" val="5318683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243B5C8-3C45-4F97-B8C0-C65E0A34A77C}" type="datetimeFigureOut">
              <a:rPr lang="LID4096" smtClean="0"/>
              <a:t>08/05/2022</a:t>
            </a:fld>
            <a:endParaRPr lang="LID4096"/>
          </a:p>
        </p:txBody>
      </p:sp>
      <p:sp>
        <p:nvSpPr>
          <p:cNvPr id="4" name="Footer Placeholder 3"/>
          <p:cNvSpPr>
            <a:spLocks noGrp="1"/>
          </p:cNvSpPr>
          <p:nvPr>
            <p:ph type="ftr" sz="quarter" idx="11"/>
          </p:nvPr>
        </p:nvSpPr>
        <p:spPr/>
        <p:txBody>
          <a:bodyPr/>
          <a:lstStyle/>
          <a:p>
            <a:endParaRPr lang="LID4096"/>
          </a:p>
        </p:txBody>
      </p:sp>
      <p:sp>
        <p:nvSpPr>
          <p:cNvPr id="5" name="Slide Number Placeholder 4"/>
          <p:cNvSpPr>
            <a:spLocks noGrp="1"/>
          </p:cNvSpPr>
          <p:nvPr>
            <p:ph type="sldNum" sz="quarter" idx="12"/>
          </p:nvPr>
        </p:nvSpPr>
        <p:spPr/>
        <p:txBody>
          <a:bodyPr/>
          <a:lstStyle/>
          <a:p>
            <a:fld id="{F6D69682-5553-46D0-9576-C8070E288317}" type="slidenum">
              <a:rPr lang="LID4096" smtClean="0"/>
              <a:t>‹#›</a:t>
            </a:fld>
            <a:endParaRPr lang="LID4096"/>
          </a:p>
        </p:txBody>
      </p:sp>
    </p:spTree>
    <p:extLst>
      <p:ext uri="{BB962C8B-B14F-4D97-AF65-F5344CB8AC3E}">
        <p14:creationId xmlns:p14="http://schemas.microsoft.com/office/powerpoint/2010/main" val="35786956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243B5C8-3C45-4F97-B8C0-C65E0A34A77C}" type="datetimeFigureOut">
              <a:rPr lang="LID4096" smtClean="0"/>
              <a:t>08/05/2022</a:t>
            </a:fld>
            <a:endParaRPr lang="LID4096"/>
          </a:p>
        </p:txBody>
      </p:sp>
      <p:sp>
        <p:nvSpPr>
          <p:cNvPr id="3" name="Footer Placeholder 2"/>
          <p:cNvSpPr>
            <a:spLocks noGrp="1"/>
          </p:cNvSpPr>
          <p:nvPr>
            <p:ph type="ftr" sz="quarter" idx="11"/>
          </p:nvPr>
        </p:nvSpPr>
        <p:spPr/>
        <p:txBody>
          <a:bodyPr/>
          <a:lstStyle/>
          <a:p>
            <a:endParaRPr lang="LID4096"/>
          </a:p>
        </p:txBody>
      </p:sp>
      <p:sp>
        <p:nvSpPr>
          <p:cNvPr id="4" name="Slide Number Placeholder 3"/>
          <p:cNvSpPr>
            <a:spLocks noGrp="1"/>
          </p:cNvSpPr>
          <p:nvPr>
            <p:ph type="sldNum" sz="quarter" idx="12"/>
          </p:nvPr>
        </p:nvSpPr>
        <p:spPr/>
        <p:txBody>
          <a:bodyPr/>
          <a:lstStyle/>
          <a:p>
            <a:fld id="{F6D69682-5553-46D0-9576-C8070E288317}" type="slidenum">
              <a:rPr lang="LID4096" smtClean="0"/>
              <a:t>‹#›</a:t>
            </a:fld>
            <a:endParaRPr lang="LID4096"/>
          </a:p>
        </p:txBody>
      </p:sp>
    </p:spTree>
    <p:extLst>
      <p:ext uri="{BB962C8B-B14F-4D97-AF65-F5344CB8AC3E}">
        <p14:creationId xmlns:p14="http://schemas.microsoft.com/office/powerpoint/2010/main" val="9242112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243B5C8-3C45-4F97-B8C0-C65E0A34A77C}" type="datetimeFigureOut">
              <a:rPr lang="LID4096" smtClean="0"/>
              <a:t>08/05/2022</a:t>
            </a:fld>
            <a:endParaRPr lang="LID4096"/>
          </a:p>
        </p:txBody>
      </p:sp>
      <p:sp>
        <p:nvSpPr>
          <p:cNvPr id="6" name="Footer Placeholder 5"/>
          <p:cNvSpPr>
            <a:spLocks noGrp="1"/>
          </p:cNvSpPr>
          <p:nvPr>
            <p:ph type="ftr" sz="quarter" idx="11"/>
          </p:nvPr>
        </p:nvSpPr>
        <p:spPr/>
        <p:txBody>
          <a:bodyPr/>
          <a:lstStyle/>
          <a:p>
            <a:endParaRPr lang="LID4096"/>
          </a:p>
        </p:txBody>
      </p:sp>
      <p:sp>
        <p:nvSpPr>
          <p:cNvPr id="7" name="Slide Number Placeholder 6"/>
          <p:cNvSpPr>
            <a:spLocks noGrp="1"/>
          </p:cNvSpPr>
          <p:nvPr>
            <p:ph type="sldNum" sz="quarter" idx="12"/>
          </p:nvPr>
        </p:nvSpPr>
        <p:spPr/>
        <p:txBody>
          <a:bodyPr/>
          <a:lstStyle/>
          <a:p>
            <a:fld id="{F6D69682-5553-46D0-9576-C8070E288317}" type="slidenum">
              <a:rPr lang="LID4096" smtClean="0"/>
              <a:t>‹#›</a:t>
            </a:fld>
            <a:endParaRPr lang="LID4096"/>
          </a:p>
        </p:txBody>
      </p:sp>
    </p:spTree>
    <p:extLst>
      <p:ext uri="{BB962C8B-B14F-4D97-AF65-F5344CB8AC3E}">
        <p14:creationId xmlns:p14="http://schemas.microsoft.com/office/powerpoint/2010/main" val="41241536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243B5C8-3C45-4F97-B8C0-C65E0A34A77C}" type="datetimeFigureOut">
              <a:rPr lang="LID4096" smtClean="0"/>
              <a:t>08/05/2022</a:t>
            </a:fld>
            <a:endParaRPr lang="LID4096"/>
          </a:p>
        </p:txBody>
      </p:sp>
      <p:sp>
        <p:nvSpPr>
          <p:cNvPr id="6" name="Footer Placeholder 5"/>
          <p:cNvSpPr>
            <a:spLocks noGrp="1"/>
          </p:cNvSpPr>
          <p:nvPr>
            <p:ph type="ftr" sz="quarter" idx="11"/>
          </p:nvPr>
        </p:nvSpPr>
        <p:spPr/>
        <p:txBody>
          <a:bodyPr/>
          <a:lstStyle/>
          <a:p>
            <a:endParaRPr lang="LID4096"/>
          </a:p>
        </p:txBody>
      </p:sp>
      <p:sp>
        <p:nvSpPr>
          <p:cNvPr id="7" name="Slide Number Placeholder 6"/>
          <p:cNvSpPr>
            <a:spLocks noGrp="1"/>
          </p:cNvSpPr>
          <p:nvPr>
            <p:ph type="sldNum" sz="quarter" idx="12"/>
          </p:nvPr>
        </p:nvSpPr>
        <p:spPr/>
        <p:txBody>
          <a:bodyPr/>
          <a:lstStyle/>
          <a:p>
            <a:fld id="{F6D69682-5553-46D0-9576-C8070E288317}" type="slidenum">
              <a:rPr lang="LID4096" smtClean="0"/>
              <a:t>‹#›</a:t>
            </a:fld>
            <a:endParaRPr lang="LID4096"/>
          </a:p>
        </p:txBody>
      </p:sp>
    </p:spTree>
    <p:extLst>
      <p:ext uri="{BB962C8B-B14F-4D97-AF65-F5344CB8AC3E}">
        <p14:creationId xmlns:p14="http://schemas.microsoft.com/office/powerpoint/2010/main" val="32893850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3243B5C8-3C45-4F97-B8C0-C65E0A34A77C}" type="datetimeFigureOut">
              <a:rPr lang="LID4096" smtClean="0"/>
              <a:t>08/05/2022</a:t>
            </a:fld>
            <a:endParaRPr lang="LID4096"/>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LID4096"/>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F6D69682-5553-46D0-9576-C8070E288317}" type="slidenum">
              <a:rPr lang="LID4096" smtClean="0"/>
              <a:t>‹#›</a:t>
            </a:fld>
            <a:endParaRPr lang="LID4096"/>
          </a:p>
        </p:txBody>
      </p:sp>
    </p:spTree>
    <p:extLst>
      <p:ext uri="{BB962C8B-B14F-4D97-AF65-F5344CB8AC3E}">
        <p14:creationId xmlns:p14="http://schemas.microsoft.com/office/powerpoint/2010/main" val="203514010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F6FFC2-5778-35EF-FE91-214A20DA4A08}"/>
              </a:ext>
            </a:extLst>
          </p:cNvPr>
          <p:cNvSpPr>
            <a:spLocks noGrp="1"/>
          </p:cNvSpPr>
          <p:nvPr>
            <p:ph type="ctrTitle"/>
          </p:nvPr>
        </p:nvSpPr>
        <p:spPr/>
        <p:txBody>
          <a:bodyPr>
            <a:normAutofit fontScale="90000"/>
          </a:bodyPr>
          <a:lstStyle/>
          <a:p>
            <a:r>
              <a:rPr lang="en-GB" dirty="0"/>
              <a:t>Summary of the II. Transnational </a:t>
            </a:r>
            <a:r>
              <a:rPr lang="en-GB" dirty="0" err="1"/>
              <a:t>Partners&amp;Experts</a:t>
            </a:r>
            <a:r>
              <a:rPr lang="en-GB" dirty="0"/>
              <a:t> meeting</a:t>
            </a:r>
            <a:endParaRPr lang="LID4096" dirty="0"/>
          </a:p>
        </p:txBody>
      </p:sp>
      <p:sp>
        <p:nvSpPr>
          <p:cNvPr id="3" name="Subtitle 2">
            <a:extLst>
              <a:ext uri="{FF2B5EF4-FFF2-40B4-BE49-F238E27FC236}">
                <a16:creationId xmlns:a16="http://schemas.microsoft.com/office/drawing/2014/main" id="{6ED787FF-0BD7-37CC-F5A9-CBF78B7D2100}"/>
              </a:ext>
            </a:extLst>
          </p:cNvPr>
          <p:cNvSpPr>
            <a:spLocks noGrp="1"/>
          </p:cNvSpPr>
          <p:nvPr>
            <p:ph type="subTitle" idx="1"/>
          </p:nvPr>
        </p:nvSpPr>
        <p:spPr/>
        <p:txBody>
          <a:bodyPr/>
          <a:lstStyle/>
          <a:p>
            <a:r>
              <a:rPr lang="en-GB" dirty="0"/>
              <a:t>10-12.06.2022 Gothenburg, Sweden</a:t>
            </a:r>
            <a:endParaRPr lang="LID4096" dirty="0"/>
          </a:p>
        </p:txBody>
      </p:sp>
    </p:spTree>
    <p:extLst>
      <p:ext uri="{BB962C8B-B14F-4D97-AF65-F5344CB8AC3E}">
        <p14:creationId xmlns:p14="http://schemas.microsoft.com/office/powerpoint/2010/main" val="22534574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8E335F-2A58-86B8-E18B-6FE6890D121D}"/>
              </a:ext>
            </a:extLst>
          </p:cNvPr>
          <p:cNvSpPr>
            <a:spLocks noGrp="1"/>
          </p:cNvSpPr>
          <p:nvPr>
            <p:ph type="title"/>
          </p:nvPr>
        </p:nvSpPr>
        <p:spPr/>
        <p:txBody>
          <a:bodyPr/>
          <a:lstStyle/>
          <a:p>
            <a:r>
              <a:rPr lang="en-GB" dirty="0"/>
              <a:t>Sharing best practices on SDG 4: Quality Education</a:t>
            </a:r>
            <a:endParaRPr lang="LID4096" dirty="0"/>
          </a:p>
        </p:txBody>
      </p:sp>
      <p:sp>
        <p:nvSpPr>
          <p:cNvPr id="3" name="Content Placeholder 2">
            <a:extLst>
              <a:ext uri="{FF2B5EF4-FFF2-40B4-BE49-F238E27FC236}">
                <a16:creationId xmlns:a16="http://schemas.microsoft.com/office/drawing/2014/main" id="{A5846997-4655-420A-70AB-8ACD78EC096D}"/>
              </a:ext>
            </a:extLst>
          </p:cNvPr>
          <p:cNvSpPr>
            <a:spLocks noGrp="1"/>
          </p:cNvSpPr>
          <p:nvPr>
            <p:ph idx="1"/>
          </p:nvPr>
        </p:nvSpPr>
        <p:spPr/>
        <p:txBody>
          <a:bodyPr>
            <a:noAutofit/>
          </a:bodyPr>
          <a:lstStyle/>
          <a:p>
            <a:pPr>
              <a:lnSpc>
                <a:spcPct val="107000"/>
              </a:lnSpc>
              <a:spcAft>
                <a:spcPts val="800"/>
              </a:spcAft>
            </a:pPr>
            <a:r>
              <a:rPr lang="en-GB" b="1" u="sng" dirty="0"/>
              <a:t>Finland: </a:t>
            </a:r>
            <a:r>
              <a:rPr lang="en-GB" dirty="0">
                <a:effectLst/>
                <a:ea typeface="Calibri" panose="020F0502020204030204" pitchFamily="34" charset="0"/>
                <a:cs typeface="Times New Roman" panose="02020603050405020304" pitchFamily="18" charset="0"/>
              </a:rPr>
              <a:t>Middle and high level education. Education is free for everyone. Unemployed people become the opportunity to study new profession or update their skills and knowledge for free.  Adaptation plan: 3 years, language, culture, new professional or confirmation of the existing education. All teachers must have master’s degree. </a:t>
            </a:r>
          </a:p>
          <a:p>
            <a:r>
              <a:rPr lang="en-GB" b="1" u="sng" dirty="0"/>
              <a:t>Estonia: </a:t>
            </a:r>
            <a:r>
              <a:rPr lang="en-GB" dirty="0"/>
              <a:t>Middle and high-level education for free. University Education is free for Estonian speaking people.   Professional practice for university student supported by Estonian foundation. One of the suggestions is to have partly paid education (20%). </a:t>
            </a:r>
            <a:endParaRPr lang="en-GB" u="sng" dirty="0"/>
          </a:p>
          <a:p>
            <a:r>
              <a:rPr lang="en-GB" b="1" u="sng" dirty="0"/>
              <a:t>Latvia: </a:t>
            </a:r>
            <a:r>
              <a:rPr lang="en-GB" dirty="0">
                <a:effectLst/>
                <a:ea typeface="Calibri" panose="020F0502020204030204" pitchFamily="34" charset="0"/>
                <a:cs typeface="Times New Roman" panose="02020603050405020304" pitchFamily="18" charset="0"/>
              </a:rPr>
              <a:t>Also in small cities big opportunities for education in all stages from kindergarten to master studies. </a:t>
            </a:r>
            <a:endParaRPr lang="en-GB" u="sng" dirty="0"/>
          </a:p>
          <a:p>
            <a:r>
              <a:rPr lang="en-GB" b="1" u="sng" dirty="0"/>
              <a:t>Lithuania: </a:t>
            </a:r>
            <a:r>
              <a:rPr lang="en-GB" dirty="0">
                <a:effectLst/>
                <a:ea typeface="Calibri" panose="020F0502020204030204" pitchFamily="34" charset="0"/>
                <a:cs typeface="Times New Roman" panose="02020603050405020304" pitchFamily="18" charset="0"/>
              </a:rPr>
              <a:t>baskets of money that can use for formal and non-formal education (for students) </a:t>
            </a:r>
            <a:endParaRPr lang="LID4096" u="sng" dirty="0"/>
          </a:p>
        </p:txBody>
      </p:sp>
    </p:spTree>
    <p:extLst>
      <p:ext uri="{BB962C8B-B14F-4D97-AF65-F5344CB8AC3E}">
        <p14:creationId xmlns:p14="http://schemas.microsoft.com/office/powerpoint/2010/main" val="15411350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E92D4-9DF9-EEFF-17B0-9646B2E52F5B}"/>
              </a:ext>
            </a:extLst>
          </p:cNvPr>
          <p:cNvSpPr>
            <a:spLocks noGrp="1"/>
          </p:cNvSpPr>
          <p:nvPr>
            <p:ph type="title"/>
          </p:nvPr>
        </p:nvSpPr>
        <p:spPr/>
        <p:txBody>
          <a:bodyPr/>
          <a:lstStyle/>
          <a:p>
            <a:r>
              <a:rPr lang="en-GB" dirty="0"/>
              <a:t>Sharing best practices on SDG 5: Gender equality</a:t>
            </a:r>
            <a:endParaRPr lang="LID4096" dirty="0"/>
          </a:p>
        </p:txBody>
      </p:sp>
      <p:sp>
        <p:nvSpPr>
          <p:cNvPr id="3" name="Content Placeholder 2">
            <a:extLst>
              <a:ext uri="{FF2B5EF4-FFF2-40B4-BE49-F238E27FC236}">
                <a16:creationId xmlns:a16="http://schemas.microsoft.com/office/drawing/2014/main" id="{D5D85FA7-9F3F-5C27-89F3-52C8E55DBB78}"/>
              </a:ext>
            </a:extLst>
          </p:cNvPr>
          <p:cNvSpPr>
            <a:spLocks noGrp="1"/>
          </p:cNvSpPr>
          <p:nvPr>
            <p:ph idx="1"/>
          </p:nvPr>
        </p:nvSpPr>
        <p:spPr/>
        <p:txBody>
          <a:bodyPr/>
          <a:lstStyle/>
          <a:p>
            <a:pPr>
              <a:lnSpc>
                <a:spcPct val="107000"/>
              </a:lnSpc>
              <a:spcAft>
                <a:spcPts val="800"/>
              </a:spcAft>
            </a:pPr>
            <a:r>
              <a:rPr lang="en-GB" sz="1800" b="1" u="sng" dirty="0">
                <a:effectLst/>
                <a:latin typeface="Calibri" panose="020F0502020204030204" pitchFamily="34" charset="0"/>
                <a:ea typeface="Calibri" panose="020F0502020204030204" pitchFamily="34" charset="0"/>
                <a:cs typeface="Times New Roman" panose="02020603050405020304" pitchFamily="18" charset="0"/>
              </a:rPr>
              <a:t>Finland:</a:t>
            </a:r>
            <a:r>
              <a:rPr lang="en-GB" sz="1800" u="sng"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a:effectLst/>
                <a:latin typeface="Calibri" panose="020F0502020204030204" pitchFamily="34" charset="0"/>
                <a:ea typeface="Calibri" panose="020F0502020204030204" pitchFamily="34" charset="0"/>
                <a:cs typeface="Times New Roman" panose="02020603050405020304" pitchFamily="18" charset="0"/>
              </a:rPr>
              <a:t>Government is lead equally by men and women.  </a:t>
            </a:r>
            <a:endParaRPr lang="en-GB" sz="1800" u="sng"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b="1" u="sng" dirty="0">
                <a:effectLst/>
                <a:latin typeface="Calibri" panose="020F0502020204030204" pitchFamily="34" charset="0"/>
                <a:ea typeface="Calibri" panose="020F0502020204030204" pitchFamily="34" charset="0"/>
                <a:cs typeface="Times New Roman" panose="02020603050405020304" pitchFamily="18" charset="0"/>
              </a:rPr>
              <a:t>Denmark:</a:t>
            </a:r>
            <a:r>
              <a:rPr lang="en-GB" sz="1800" dirty="0">
                <a:effectLst/>
                <a:latin typeface="Calibri" panose="020F0502020204030204" pitchFamily="34" charset="0"/>
                <a:ea typeface="Calibri" panose="020F0502020204030204" pitchFamily="34" charset="0"/>
                <a:cs typeface="Times New Roman" panose="02020603050405020304" pitchFamily="18" charset="0"/>
              </a:rPr>
              <a:t> Women equalities are more strong, good example of the first woman prime minister. Mixed communities in cities for more equality for people with migration background.</a:t>
            </a:r>
          </a:p>
          <a:p>
            <a:pPr>
              <a:lnSpc>
                <a:spcPct val="107000"/>
              </a:lnSpc>
              <a:spcAft>
                <a:spcPts val="800"/>
              </a:spcAft>
            </a:pPr>
            <a:r>
              <a:rPr lang="en-GB" sz="1800" b="1" u="sng" dirty="0">
                <a:effectLst/>
                <a:latin typeface="Calibri" panose="020F0502020204030204" pitchFamily="34" charset="0"/>
                <a:ea typeface="Calibri" panose="020F0502020204030204" pitchFamily="34" charset="0"/>
                <a:cs typeface="Times New Roman" panose="02020603050405020304" pitchFamily="18" charset="0"/>
              </a:rPr>
              <a:t>Latvia:</a:t>
            </a:r>
            <a:r>
              <a:rPr lang="en-GB" sz="1800" u="sng"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a:effectLst/>
                <a:latin typeface="Calibri" panose="020F0502020204030204" pitchFamily="34" charset="0"/>
                <a:ea typeface="Calibri" panose="020F0502020204030204" pitchFamily="34" charset="0"/>
                <a:cs typeface="Times New Roman" panose="02020603050405020304" pitchFamily="18" charset="0"/>
              </a:rPr>
              <a:t>gender equality on the workplace: Latvia doesn’t have any restriction to apply to any job regarding your gender, also the places that are worldwide considered as “female” “male”</a:t>
            </a:r>
          </a:p>
          <a:p>
            <a:pPr>
              <a:lnSpc>
                <a:spcPct val="107000"/>
              </a:lnSpc>
              <a:spcAft>
                <a:spcPts val="800"/>
              </a:spcAft>
            </a:pPr>
            <a:r>
              <a:rPr lang="en-GB" sz="1800" b="1" u="sng" dirty="0">
                <a:effectLst/>
                <a:latin typeface="Calibri" panose="020F0502020204030204" pitchFamily="34" charset="0"/>
                <a:ea typeface="Calibri" panose="020F0502020204030204" pitchFamily="34" charset="0"/>
                <a:cs typeface="Times New Roman" panose="02020603050405020304" pitchFamily="18" charset="0"/>
              </a:rPr>
              <a:t>Lithuania:</a:t>
            </a:r>
            <a:r>
              <a:rPr lang="en-GB" sz="1800" u="sng"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a:effectLst/>
                <a:latin typeface="Calibri" panose="020F0502020204030204" pitchFamily="34" charset="0"/>
                <a:ea typeface="Calibri" panose="020F0502020204030204" pitchFamily="34" charset="0"/>
                <a:cs typeface="Times New Roman" panose="02020603050405020304" pitchFamily="18" charset="0"/>
              </a:rPr>
              <a:t>every parent has a right to take one day off monthly, so 12 in a year </a:t>
            </a:r>
          </a:p>
          <a:p>
            <a:endParaRPr lang="LID4096" dirty="0"/>
          </a:p>
        </p:txBody>
      </p:sp>
    </p:spTree>
    <p:extLst>
      <p:ext uri="{BB962C8B-B14F-4D97-AF65-F5344CB8AC3E}">
        <p14:creationId xmlns:p14="http://schemas.microsoft.com/office/powerpoint/2010/main" val="27033992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6A3588-AD84-7E0B-4FAE-F9D261BDFCEB}"/>
              </a:ext>
            </a:extLst>
          </p:cNvPr>
          <p:cNvSpPr>
            <a:spLocks noGrp="1"/>
          </p:cNvSpPr>
          <p:nvPr>
            <p:ph type="title"/>
          </p:nvPr>
        </p:nvSpPr>
        <p:spPr/>
        <p:txBody>
          <a:bodyPr/>
          <a:lstStyle/>
          <a:p>
            <a:r>
              <a:rPr lang="en-GB" dirty="0"/>
              <a:t>Sharing best practices on SDG 8: Decant work and economic growth</a:t>
            </a:r>
            <a:endParaRPr lang="LID4096" dirty="0"/>
          </a:p>
        </p:txBody>
      </p:sp>
      <p:sp>
        <p:nvSpPr>
          <p:cNvPr id="3" name="Content Placeholder 2">
            <a:extLst>
              <a:ext uri="{FF2B5EF4-FFF2-40B4-BE49-F238E27FC236}">
                <a16:creationId xmlns:a16="http://schemas.microsoft.com/office/drawing/2014/main" id="{D0EC7684-5DDA-29B8-0FAB-63405286C62A}"/>
              </a:ext>
            </a:extLst>
          </p:cNvPr>
          <p:cNvSpPr>
            <a:spLocks noGrp="1"/>
          </p:cNvSpPr>
          <p:nvPr>
            <p:ph idx="1"/>
          </p:nvPr>
        </p:nvSpPr>
        <p:spPr/>
        <p:txBody>
          <a:bodyPr/>
          <a:lstStyle/>
          <a:p>
            <a:r>
              <a:rPr lang="en-GB" b="1" u="sng" dirty="0"/>
              <a:t>Finland:</a:t>
            </a:r>
            <a:r>
              <a:rPr lang="en-GB" dirty="0"/>
              <a:t> Working practices: best opportunity for people to explore what is out there and learn new career, start-up grant: 500-600 euros monthly.</a:t>
            </a:r>
          </a:p>
          <a:p>
            <a:r>
              <a:rPr lang="en-GB" b="1" u="sng" dirty="0"/>
              <a:t>Estonia: </a:t>
            </a:r>
            <a:r>
              <a:rPr lang="en-GB" dirty="0"/>
              <a:t>every citizen gets fixed amount of money that can be spent on education and skill development (learning new language, new profession etc.)</a:t>
            </a:r>
            <a:endParaRPr lang="en-GB" b="1" u="sng" dirty="0"/>
          </a:p>
          <a:p>
            <a:r>
              <a:rPr lang="en-GB" b="1" u="sng" dirty="0"/>
              <a:t>Denmark: </a:t>
            </a:r>
          </a:p>
          <a:p>
            <a:r>
              <a:rPr lang="en-GB" b="1" u="sng" dirty="0"/>
              <a:t>Latvia:</a:t>
            </a:r>
          </a:p>
          <a:p>
            <a:r>
              <a:rPr lang="en-GB" b="1" u="sng" dirty="0"/>
              <a:t>Lithuania: </a:t>
            </a:r>
            <a:r>
              <a:rPr lang="en-GB" dirty="0"/>
              <a:t>grants for business start ups - maximum of 18000 euros for the business plan </a:t>
            </a:r>
          </a:p>
          <a:p>
            <a:r>
              <a:rPr lang="en-GB" b="1" u="sng" dirty="0"/>
              <a:t>Sweden:</a:t>
            </a:r>
          </a:p>
          <a:p>
            <a:endParaRPr lang="LID4096" dirty="0"/>
          </a:p>
        </p:txBody>
      </p:sp>
    </p:spTree>
    <p:extLst>
      <p:ext uri="{BB962C8B-B14F-4D97-AF65-F5344CB8AC3E}">
        <p14:creationId xmlns:p14="http://schemas.microsoft.com/office/powerpoint/2010/main" val="39431259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C3D828-DBA2-CF7E-D564-F24A1C73E2A1}"/>
              </a:ext>
            </a:extLst>
          </p:cNvPr>
          <p:cNvSpPr>
            <a:spLocks noGrp="1"/>
          </p:cNvSpPr>
          <p:nvPr>
            <p:ph type="title"/>
          </p:nvPr>
        </p:nvSpPr>
        <p:spPr/>
        <p:txBody>
          <a:bodyPr/>
          <a:lstStyle/>
          <a:p>
            <a:r>
              <a:rPr lang="en-GB" dirty="0"/>
              <a:t>Sharing best practices on SDG 10: Reduced inequality </a:t>
            </a:r>
            <a:endParaRPr lang="LID4096" dirty="0"/>
          </a:p>
        </p:txBody>
      </p:sp>
      <p:sp>
        <p:nvSpPr>
          <p:cNvPr id="3" name="Content Placeholder 2">
            <a:extLst>
              <a:ext uri="{FF2B5EF4-FFF2-40B4-BE49-F238E27FC236}">
                <a16:creationId xmlns:a16="http://schemas.microsoft.com/office/drawing/2014/main" id="{7B219BAB-DA7F-E73B-2B97-B7C33B755389}"/>
              </a:ext>
            </a:extLst>
          </p:cNvPr>
          <p:cNvSpPr>
            <a:spLocks noGrp="1"/>
          </p:cNvSpPr>
          <p:nvPr>
            <p:ph idx="1"/>
          </p:nvPr>
        </p:nvSpPr>
        <p:spPr/>
        <p:txBody>
          <a:bodyPr/>
          <a:lstStyle/>
          <a:p>
            <a:r>
              <a:rPr lang="en-GB" b="1" u="sng" dirty="0"/>
              <a:t>Finland: </a:t>
            </a:r>
          </a:p>
          <a:p>
            <a:r>
              <a:rPr lang="en-GB" b="1" u="sng" dirty="0"/>
              <a:t>Estonia </a:t>
            </a:r>
          </a:p>
          <a:p>
            <a:r>
              <a:rPr lang="en-GB" b="1" u="sng" dirty="0"/>
              <a:t>Denmark </a:t>
            </a:r>
          </a:p>
          <a:p>
            <a:r>
              <a:rPr lang="en-GB" b="1" u="sng" dirty="0"/>
              <a:t>Latvia</a:t>
            </a:r>
          </a:p>
          <a:p>
            <a:r>
              <a:rPr lang="en-GB" b="1" u="sng" dirty="0"/>
              <a:t>Lithuania: </a:t>
            </a:r>
            <a:r>
              <a:rPr lang="en-GB" dirty="0"/>
              <a:t>maximum of 18000 euros for the business plan  </a:t>
            </a:r>
          </a:p>
          <a:p>
            <a:r>
              <a:rPr lang="en-GB" b="1" u="sng" dirty="0"/>
              <a:t>Sweden:</a:t>
            </a:r>
          </a:p>
          <a:p>
            <a:endParaRPr lang="LID4096" dirty="0"/>
          </a:p>
        </p:txBody>
      </p:sp>
    </p:spTree>
    <p:extLst>
      <p:ext uri="{BB962C8B-B14F-4D97-AF65-F5344CB8AC3E}">
        <p14:creationId xmlns:p14="http://schemas.microsoft.com/office/powerpoint/2010/main" val="29512208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11DE8F-934B-28EA-ED6E-FAB619DFFEA6}"/>
              </a:ext>
            </a:extLst>
          </p:cNvPr>
          <p:cNvSpPr>
            <a:spLocks noGrp="1"/>
          </p:cNvSpPr>
          <p:nvPr>
            <p:ph type="title"/>
          </p:nvPr>
        </p:nvSpPr>
        <p:spPr/>
        <p:txBody>
          <a:bodyPr>
            <a:normAutofit fontScale="90000"/>
          </a:bodyPr>
          <a:lstStyle/>
          <a:p>
            <a:r>
              <a:rPr lang="en-GB" dirty="0"/>
              <a:t>Sharing best practices on SDG 11: Sustainable cities</a:t>
            </a:r>
            <a:br>
              <a:rPr lang="en-GB" dirty="0"/>
            </a:br>
            <a:br>
              <a:rPr lang="en-GB" dirty="0"/>
            </a:br>
            <a:endParaRPr lang="LID4096" dirty="0"/>
          </a:p>
        </p:txBody>
      </p:sp>
      <p:sp>
        <p:nvSpPr>
          <p:cNvPr id="3" name="Content Placeholder 2">
            <a:extLst>
              <a:ext uri="{FF2B5EF4-FFF2-40B4-BE49-F238E27FC236}">
                <a16:creationId xmlns:a16="http://schemas.microsoft.com/office/drawing/2014/main" id="{E9F1157C-E06B-EDBE-0726-3CCF77C184C7}"/>
              </a:ext>
            </a:extLst>
          </p:cNvPr>
          <p:cNvSpPr>
            <a:spLocks noGrp="1"/>
          </p:cNvSpPr>
          <p:nvPr>
            <p:ph idx="1"/>
          </p:nvPr>
        </p:nvSpPr>
        <p:spPr/>
        <p:txBody>
          <a:bodyPr/>
          <a:lstStyle/>
          <a:p>
            <a:r>
              <a:rPr lang="en-GB" b="1" u="sng" dirty="0"/>
              <a:t>Latvia: </a:t>
            </a:r>
            <a:r>
              <a:rPr lang="en-GB" dirty="0"/>
              <a:t>renovation of the old buildings </a:t>
            </a:r>
          </a:p>
          <a:p>
            <a:r>
              <a:rPr lang="en-GB" b="1" u="sng" dirty="0"/>
              <a:t>Finland:</a:t>
            </a:r>
            <a:r>
              <a:rPr lang="en-GB" b="1" dirty="0"/>
              <a:t> </a:t>
            </a:r>
            <a:r>
              <a:rPr lang="en-GB" dirty="0"/>
              <a:t>good developed recycling system in all cities of Finland</a:t>
            </a:r>
          </a:p>
          <a:p>
            <a:r>
              <a:rPr lang="en-GB" b="1" u="sng" dirty="0"/>
              <a:t>Estonia:</a:t>
            </a:r>
            <a:r>
              <a:rPr lang="en-GB" dirty="0"/>
              <a:t> increased usage of climate friendly energy sources, as well as replacing the old public transportation with new hybrid alternatives, building new bicycle roads </a:t>
            </a:r>
          </a:p>
          <a:p>
            <a:endParaRPr lang="en-GB" b="1" u="sng" dirty="0"/>
          </a:p>
        </p:txBody>
      </p:sp>
    </p:spTree>
    <p:extLst>
      <p:ext uri="{BB962C8B-B14F-4D97-AF65-F5344CB8AC3E}">
        <p14:creationId xmlns:p14="http://schemas.microsoft.com/office/powerpoint/2010/main" val="31409629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95EE17-F453-73CF-794E-CE0740BE64C9}"/>
              </a:ext>
            </a:extLst>
          </p:cNvPr>
          <p:cNvSpPr>
            <a:spLocks noGrp="1"/>
          </p:cNvSpPr>
          <p:nvPr>
            <p:ph type="title"/>
          </p:nvPr>
        </p:nvSpPr>
        <p:spPr/>
        <p:txBody>
          <a:bodyPr/>
          <a:lstStyle/>
          <a:p>
            <a:r>
              <a:rPr lang="en-GB" dirty="0"/>
              <a:t>Sharing best practices on SDG 13: Climate action </a:t>
            </a:r>
            <a:endParaRPr lang="LID4096" dirty="0"/>
          </a:p>
        </p:txBody>
      </p:sp>
      <p:sp>
        <p:nvSpPr>
          <p:cNvPr id="3" name="Content Placeholder 2">
            <a:extLst>
              <a:ext uri="{FF2B5EF4-FFF2-40B4-BE49-F238E27FC236}">
                <a16:creationId xmlns:a16="http://schemas.microsoft.com/office/drawing/2014/main" id="{9F1DA30D-F1B1-BF9E-D1D4-0E84BE92BA8D}"/>
              </a:ext>
            </a:extLst>
          </p:cNvPr>
          <p:cNvSpPr>
            <a:spLocks noGrp="1"/>
          </p:cNvSpPr>
          <p:nvPr>
            <p:ph idx="1"/>
          </p:nvPr>
        </p:nvSpPr>
        <p:spPr/>
        <p:txBody>
          <a:bodyPr/>
          <a:lstStyle/>
          <a:p>
            <a:r>
              <a:rPr lang="en-GB" b="1" u="sng" dirty="0"/>
              <a:t>Finland:</a:t>
            </a:r>
          </a:p>
          <a:p>
            <a:r>
              <a:rPr lang="en-GB" b="1" u="sng" dirty="0"/>
              <a:t>Estonia: </a:t>
            </a:r>
            <a:r>
              <a:rPr lang="en-GB" dirty="0"/>
              <a:t>encouraging people to use public transportation, which consist of climate friendly vehicles, by making it free of charge</a:t>
            </a:r>
          </a:p>
          <a:p>
            <a:r>
              <a:rPr lang="en-GB" b="1" u="sng" dirty="0"/>
              <a:t>Latvia: </a:t>
            </a:r>
            <a:r>
              <a:rPr lang="en-GB" dirty="0"/>
              <a:t>hybrid diesel-electric buses in the cities. The use of minibuses in small cities. </a:t>
            </a:r>
          </a:p>
          <a:p>
            <a:r>
              <a:rPr lang="en-GB" b="1" u="sng" dirty="0"/>
              <a:t>Lithuania</a:t>
            </a:r>
            <a:r>
              <a:rPr lang="en-GB" dirty="0"/>
              <a:t>: free parking for owners of the electric cars. The tree comes first, so when designing streets the consideration should be done not to change the </a:t>
            </a:r>
            <a:r>
              <a:rPr lang="en-GB" dirty="0" err="1"/>
              <a:t>landshaft</a:t>
            </a:r>
            <a:r>
              <a:rPr lang="en-GB" dirty="0"/>
              <a:t> of the place, not cut the trees </a:t>
            </a:r>
          </a:p>
          <a:p>
            <a:endParaRPr lang="LID4096" dirty="0"/>
          </a:p>
        </p:txBody>
      </p:sp>
    </p:spTree>
    <p:extLst>
      <p:ext uri="{BB962C8B-B14F-4D97-AF65-F5344CB8AC3E}">
        <p14:creationId xmlns:p14="http://schemas.microsoft.com/office/powerpoint/2010/main" val="2851235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801D42-CF74-A1A1-22C5-0E4645B8ADA9}"/>
              </a:ext>
            </a:extLst>
          </p:cNvPr>
          <p:cNvSpPr>
            <a:spLocks noGrp="1"/>
          </p:cNvSpPr>
          <p:nvPr>
            <p:ph type="title"/>
          </p:nvPr>
        </p:nvSpPr>
        <p:spPr/>
        <p:txBody>
          <a:bodyPr/>
          <a:lstStyle/>
          <a:p>
            <a:r>
              <a:rPr lang="en-GB" dirty="0"/>
              <a:t>Sharing best practices on SDG 16: Peace and Justice strong institutions </a:t>
            </a:r>
            <a:endParaRPr lang="LID4096" dirty="0"/>
          </a:p>
        </p:txBody>
      </p:sp>
      <p:sp>
        <p:nvSpPr>
          <p:cNvPr id="3" name="Content Placeholder 2">
            <a:extLst>
              <a:ext uri="{FF2B5EF4-FFF2-40B4-BE49-F238E27FC236}">
                <a16:creationId xmlns:a16="http://schemas.microsoft.com/office/drawing/2014/main" id="{8B9087A8-D1AD-8CF0-39C9-5AFF8B9363BC}"/>
              </a:ext>
            </a:extLst>
          </p:cNvPr>
          <p:cNvSpPr>
            <a:spLocks noGrp="1"/>
          </p:cNvSpPr>
          <p:nvPr>
            <p:ph idx="1"/>
          </p:nvPr>
        </p:nvSpPr>
        <p:spPr/>
        <p:txBody>
          <a:bodyPr/>
          <a:lstStyle/>
          <a:p>
            <a:pPr>
              <a:lnSpc>
                <a:spcPct val="107000"/>
              </a:lnSpc>
              <a:spcAft>
                <a:spcPts val="800"/>
              </a:spcAft>
            </a:pPr>
            <a:r>
              <a:rPr lang="en-GB" sz="1800" b="1" u="sng" dirty="0">
                <a:effectLst/>
                <a:latin typeface="Calibri" panose="020F0502020204030204" pitchFamily="34" charset="0"/>
                <a:ea typeface="Calibri" panose="020F0502020204030204" pitchFamily="34" charset="0"/>
                <a:cs typeface="Times New Roman" panose="02020603050405020304" pitchFamily="18" charset="0"/>
              </a:rPr>
              <a:t>Finland: </a:t>
            </a:r>
            <a:r>
              <a:rPr lang="en-GB" sz="1800" dirty="0">
                <a:effectLst/>
                <a:latin typeface="Calibri" panose="020F0502020204030204" pitchFamily="34" charset="0"/>
                <a:ea typeface="Calibri" panose="020F0502020204030204" pitchFamily="34" charset="0"/>
                <a:cs typeface="Times New Roman" panose="02020603050405020304" pitchFamily="18" charset="0"/>
              </a:rPr>
              <a:t>professional help for everyone on the web for free. </a:t>
            </a:r>
          </a:p>
          <a:p>
            <a:pPr>
              <a:lnSpc>
                <a:spcPct val="107000"/>
              </a:lnSpc>
              <a:spcAft>
                <a:spcPts val="800"/>
              </a:spcAft>
            </a:pPr>
            <a:r>
              <a:rPr lang="en-GB" sz="1800" b="1" u="sng" dirty="0">
                <a:effectLst/>
                <a:latin typeface="Calibri" panose="020F0502020204030204" pitchFamily="34" charset="0"/>
                <a:ea typeface="Calibri" panose="020F0502020204030204" pitchFamily="34" charset="0"/>
                <a:cs typeface="Times New Roman" panose="02020603050405020304" pitchFamily="18" charset="0"/>
              </a:rPr>
              <a:t>Estonia:</a:t>
            </a:r>
            <a:r>
              <a:rPr lang="en-GB" sz="1800" u="sng" dirty="0">
                <a:effectLst/>
                <a:latin typeface="Calibri" panose="020F0502020204030204" pitchFamily="34" charset="0"/>
                <a:ea typeface="Calibri" panose="020F0502020204030204" pitchFamily="34" charset="0"/>
                <a:cs typeface="Times New Roman" panose="02020603050405020304" pitchFamily="18" charset="0"/>
              </a:rPr>
              <a:t> </a:t>
            </a:r>
            <a:endParaRPr lang="en-GB" sz="1800" b="1" u="sng"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b="1" u="sng" dirty="0">
                <a:effectLst/>
                <a:latin typeface="Calibri" panose="020F0502020204030204" pitchFamily="34" charset="0"/>
                <a:ea typeface="Calibri" panose="020F0502020204030204" pitchFamily="34" charset="0"/>
                <a:cs typeface="Times New Roman" panose="02020603050405020304" pitchFamily="18" charset="0"/>
              </a:rPr>
              <a:t>Denmark:</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en-GB" sz="1800" b="1" u="sng" dirty="0">
                <a:effectLst/>
                <a:latin typeface="Calibri" panose="020F0502020204030204" pitchFamily="34" charset="0"/>
                <a:ea typeface="Calibri" panose="020F0502020204030204" pitchFamily="34" charset="0"/>
                <a:cs typeface="Times New Roman" panose="02020603050405020304" pitchFamily="18" charset="0"/>
              </a:rPr>
              <a:t>Latvia: </a:t>
            </a:r>
            <a:r>
              <a:rPr lang="en-GB" sz="1800" dirty="0">
                <a:effectLst/>
                <a:latin typeface="Calibri" panose="020F0502020204030204" pitchFamily="34" charset="0"/>
                <a:ea typeface="Calibri" panose="020F0502020204030204" pitchFamily="34" charset="0"/>
                <a:cs typeface="Times New Roman" panose="02020603050405020304" pitchFamily="18" charset="0"/>
              </a:rPr>
              <a:t>council of youth affaires, inclusion of youth in the decision-making. </a:t>
            </a:r>
          </a:p>
          <a:p>
            <a:pPr>
              <a:lnSpc>
                <a:spcPct val="107000"/>
              </a:lnSpc>
              <a:spcAft>
                <a:spcPts val="800"/>
              </a:spcAft>
            </a:pPr>
            <a:r>
              <a:rPr lang="en-GB" sz="1800" b="1" u="sng" dirty="0">
                <a:effectLst/>
                <a:latin typeface="Calibri" panose="020F0502020204030204" pitchFamily="34" charset="0"/>
                <a:ea typeface="Calibri" panose="020F0502020204030204" pitchFamily="34" charset="0"/>
                <a:cs typeface="Times New Roman" panose="02020603050405020304" pitchFamily="18" charset="0"/>
              </a:rPr>
              <a:t>Lithuania: </a:t>
            </a:r>
            <a:r>
              <a:rPr lang="en-GB" sz="1800" dirty="0">
                <a:effectLst/>
                <a:latin typeface="Calibri" panose="020F0502020204030204" pitchFamily="34" charset="0"/>
                <a:ea typeface="Calibri" panose="020F0502020204030204" pitchFamily="34" charset="0"/>
                <a:cs typeface="Times New Roman" panose="02020603050405020304" pitchFamily="18" charset="0"/>
              </a:rPr>
              <a:t>Lithuanian riflemen’s union, basically volunteering union </a:t>
            </a:r>
          </a:p>
          <a:p>
            <a:pPr>
              <a:lnSpc>
                <a:spcPct val="107000"/>
              </a:lnSpc>
              <a:spcAft>
                <a:spcPts val="800"/>
              </a:spcAft>
            </a:pPr>
            <a:r>
              <a:rPr lang="en-GB" sz="1800" b="1" u="sng" dirty="0">
                <a:effectLst/>
                <a:latin typeface="Calibri" panose="020F0502020204030204" pitchFamily="34" charset="0"/>
                <a:ea typeface="Calibri" panose="020F0502020204030204" pitchFamily="34" charset="0"/>
                <a:cs typeface="Times New Roman" panose="02020603050405020304" pitchFamily="18" charset="0"/>
              </a:rPr>
              <a:t>Sweden:</a:t>
            </a:r>
          </a:p>
          <a:p>
            <a:pPr marL="0" indent="0">
              <a:buNone/>
            </a:pPr>
            <a:endParaRPr lang="LID4096" dirty="0"/>
          </a:p>
        </p:txBody>
      </p:sp>
    </p:spTree>
    <p:extLst>
      <p:ext uri="{BB962C8B-B14F-4D97-AF65-F5344CB8AC3E}">
        <p14:creationId xmlns:p14="http://schemas.microsoft.com/office/powerpoint/2010/main" val="4235761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couple of men sitting at a table with a computer and papers&#10;&#10;Description automatically generated with low confidence">
            <a:extLst>
              <a:ext uri="{FF2B5EF4-FFF2-40B4-BE49-F238E27FC236}">
                <a16:creationId xmlns:a16="http://schemas.microsoft.com/office/drawing/2014/main" id="{73566742-F193-E00D-745E-CC1495816F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70229" y="3606601"/>
            <a:ext cx="6612752" cy="4959564"/>
          </a:xfrm>
          <a:prstGeom prst="rect">
            <a:avLst/>
          </a:prstGeom>
        </p:spPr>
      </p:pic>
      <p:pic>
        <p:nvPicPr>
          <p:cNvPr id="5" name="Picture 4" descr="A group of people sitting at a table looking at a screen&#10;&#10;Description automatically generated with medium confidence">
            <a:extLst>
              <a:ext uri="{FF2B5EF4-FFF2-40B4-BE49-F238E27FC236}">
                <a16:creationId xmlns:a16="http://schemas.microsoft.com/office/drawing/2014/main" id="{523F5525-0360-B073-352A-7A6BA5FC2D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15317"/>
            <a:ext cx="6400800" cy="4800601"/>
          </a:xfrm>
          <a:prstGeom prst="rect">
            <a:avLst/>
          </a:prstGeom>
        </p:spPr>
      </p:pic>
      <p:pic>
        <p:nvPicPr>
          <p:cNvPr id="7" name="Picture 6" descr="A group of people posing for a photo&#10;&#10;Description automatically generated">
            <a:extLst>
              <a:ext uri="{FF2B5EF4-FFF2-40B4-BE49-F238E27FC236}">
                <a16:creationId xmlns:a16="http://schemas.microsoft.com/office/drawing/2014/main" id="{6566DE49-3E68-7F93-8F19-45EB770900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00800" y="-125983"/>
            <a:ext cx="5868237" cy="4401178"/>
          </a:xfrm>
          <a:prstGeom prst="rect">
            <a:avLst/>
          </a:prstGeom>
        </p:spPr>
      </p:pic>
      <p:pic>
        <p:nvPicPr>
          <p:cNvPr id="9" name="Picture 8" descr="A group of people sitting at desks in a room&#10;&#10;Description automatically generated with medium confidence">
            <a:extLst>
              <a:ext uri="{FF2B5EF4-FFF2-40B4-BE49-F238E27FC236}">
                <a16:creationId xmlns:a16="http://schemas.microsoft.com/office/drawing/2014/main" id="{C307384E-87D2-C1E1-38DE-C8BF7402A4A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00400" y="3511574"/>
            <a:ext cx="4980455" cy="3735341"/>
          </a:xfrm>
          <a:prstGeom prst="rect">
            <a:avLst/>
          </a:prstGeom>
        </p:spPr>
      </p:pic>
      <p:pic>
        <p:nvPicPr>
          <p:cNvPr id="13" name="Picture 12" descr="A few women sitting at a table&#10;&#10;Description automatically generated with medium confidence">
            <a:extLst>
              <a:ext uri="{FF2B5EF4-FFF2-40B4-BE49-F238E27FC236}">
                <a16:creationId xmlns:a16="http://schemas.microsoft.com/office/drawing/2014/main" id="{14A23746-15A9-9E20-7A7F-B826F3D0218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65362" y="3776937"/>
            <a:ext cx="4626638" cy="3469978"/>
          </a:xfrm>
          <a:prstGeom prst="rect">
            <a:avLst/>
          </a:prstGeom>
        </p:spPr>
      </p:pic>
    </p:spTree>
    <p:extLst>
      <p:ext uri="{BB962C8B-B14F-4D97-AF65-F5344CB8AC3E}">
        <p14:creationId xmlns:p14="http://schemas.microsoft.com/office/powerpoint/2010/main" val="3272371226"/>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Facet</Template>
  <TotalTime>59</TotalTime>
  <Words>574</Words>
  <Application>Microsoft Office PowerPoint</Application>
  <PresentationFormat>Widescreen</PresentationFormat>
  <Paragraphs>42</Paragraphs>
  <Slides>9</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vt:i4>
      </vt:variant>
    </vt:vector>
  </HeadingPairs>
  <TitlesOfParts>
    <vt:vector size="14" baseType="lpstr">
      <vt:lpstr>Arial</vt:lpstr>
      <vt:lpstr>Calibri</vt:lpstr>
      <vt:lpstr>Trebuchet MS</vt:lpstr>
      <vt:lpstr>Wingdings 3</vt:lpstr>
      <vt:lpstr>Facet</vt:lpstr>
      <vt:lpstr>Summary of the II. Transnational Partners&amp;Experts meeting</vt:lpstr>
      <vt:lpstr>Sharing best practices on SDG 4: Quality Education</vt:lpstr>
      <vt:lpstr>Sharing best practices on SDG 5: Gender equality</vt:lpstr>
      <vt:lpstr>Sharing best practices on SDG 8: Decant work and economic growth</vt:lpstr>
      <vt:lpstr>Sharing best practices on SDG 10: Reduced inequality </vt:lpstr>
      <vt:lpstr>Sharing best practices on SDG 11: Sustainable cities  </vt:lpstr>
      <vt:lpstr>Sharing best practices on SDG 13: Climate action </vt:lpstr>
      <vt:lpstr>Sharing best practices on SDG 16: Peace and Justice strong institutions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Summary of the II. Transnational Partners&amp;Experts meeting</dc:title>
  <dc:creator>Daina Arfanova</dc:creator>
  <cp:lastModifiedBy>Daina Arfanova</cp:lastModifiedBy>
  <cp:revision>8</cp:revision>
  <dcterms:created xsi:type="dcterms:W3CDTF">2022-08-05T00:25:26Z</dcterms:created>
  <dcterms:modified xsi:type="dcterms:W3CDTF">2022-08-05T01:24:58Z</dcterms:modified>
</cp:coreProperties>
</file>