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52cbec9a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252cbec9a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252cbec9ab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252cbec9ab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252cbec9a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252cbec9a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252cbec9ab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252cbec9ab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52cbec9a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252cbec9a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52cbec9a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52cbec9a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52cbec9a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252cbec9a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52cbec9a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52cbec9a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252cbec9a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252cbec9a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252cbec9a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252cbec9a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52cbec9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252cbec9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52cbec9a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252cbec9a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52cbec9a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252cbec9a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252cbec9ab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252cbec9ab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252cbec9ab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252cbec9ab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252cbec9ab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252cbec9ab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252cbec9ab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252cbec9ab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252cbec9ab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252cbec9ab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252cbec9ab_3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252cbec9ab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252cbec9ab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252cbec9ab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252cbec9ab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252cbec9ab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252cbec9ab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252cbec9ab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52cbec9a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252cbec9a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252cbec9ab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252cbec9ab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52cbec9ab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52cbec9ab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52cbec9ab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52cbec9ab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researchgate.net/publication/312067281_Race_class_gender_and_climate_change_communic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climatecommunication.yale.edu/publications/gender-differences-in-public-understanding-of-climate-chang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eige.europa.eu/gender-mainstreaming/policy-areas/environment-and-climate-chang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eige.europa.eu/sites/default/files/documents/Gender-Equality-and-Climate-Change-Report.pdf" TargetMode="External"/><Relationship Id="rId4" Type="http://schemas.openxmlformats.org/officeDocument/2006/relationships/hyperlink" Target="https://eige.europa.eu/gender-mainstreaming/policy-areas/environment-and-climate-chang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europarl.europa.eu/sides/getDoc.do?pubRef=-//EP//TEXT+TA+P7-TA-2012-0321+0+DOC+XML+V0//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mobilizegreen.org/about-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eige.europa.eu/gender-mainstreaming/policy-areas/environment-and-climate-chang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equalclimate.org/e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gender.sm.ee/teemad/keskkond/keskkond-ja-sugu/" TargetMode="Externa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unicef.org/press-releases/unicef-collecting-water-often-colossal-waste-time-women-and-girl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eige.europa.eu/gender-equality-index/2021/DE"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t">
                <a:solidFill>
                  <a:srgbClr val="6AA84F"/>
                </a:solidFill>
              </a:rPr>
              <a:t>Gender equality and environmental issues</a:t>
            </a:r>
            <a:endParaRPr b="1">
              <a:solidFill>
                <a:srgbClr val="6AA84F"/>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t"/>
              <a:t>Barbi Pilvre, Ph.D</a:t>
            </a:r>
            <a:endParaRPr/>
          </a:p>
          <a:p>
            <a:pPr indent="0" lvl="0" marL="0" rtl="0" algn="ctr">
              <a:spcBef>
                <a:spcPts val="0"/>
              </a:spcBef>
              <a:spcAft>
                <a:spcPts val="0"/>
              </a:spcAft>
              <a:buNone/>
            </a:pPr>
            <a:r>
              <a:rPr lang="et"/>
              <a:t>Tallinn University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Most important environmental issues</a:t>
            </a:r>
            <a:endParaRPr b="1">
              <a:solidFill>
                <a:srgbClr val="6AA84F"/>
              </a:solidFill>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0"/>
              <a:buNone/>
            </a:pPr>
            <a:r>
              <a:rPr lang="et" sz="1368">
                <a:solidFill>
                  <a:srgbClr val="202124"/>
                </a:solidFill>
                <a:highlight>
                  <a:srgbClr val="FFFFFF"/>
                </a:highlight>
              </a:rPr>
              <a:t>Deforestation. growth of population</a:t>
            </a:r>
            <a:endParaRPr sz="1368">
              <a:solidFill>
                <a:srgbClr val="202124"/>
              </a:solidFill>
              <a:highlight>
                <a:srgbClr val="FFFFFF"/>
              </a:highlight>
            </a:endParaRPr>
          </a:p>
          <a:p>
            <a:pPr indent="0" lvl="0" marL="0" rtl="0" algn="l">
              <a:lnSpc>
                <a:spcPct val="95000"/>
              </a:lnSpc>
              <a:spcBef>
                <a:spcPts val="300"/>
              </a:spcBef>
              <a:spcAft>
                <a:spcPts val="0"/>
              </a:spcAft>
              <a:buSzPts val="440"/>
              <a:buNone/>
            </a:pPr>
            <a:r>
              <a:rPr lang="et" sz="1368">
                <a:solidFill>
                  <a:srgbClr val="202124"/>
                </a:solidFill>
                <a:highlight>
                  <a:srgbClr val="FFFFFF"/>
                </a:highlight>
              </a:rPr>
              <a:t>Air Pollution. While air quality has improved greatly in the last 50 years, it still remains an issue in many major cities with large populations. </a:t>
            </a:r>
            <a:endParaRPr sz="1368">
              <a:solidFill>
                <a:srgbClr val="202124"/>
              </a:solidFill>
              <a:highlight>
                <a:srgbClr val="FFFFFF"/>
              </a:highlight>
            </a:endParaRPr>
          </a:p>
          <a:p>
            <a:pPr indent="0" lvl="0" marL="0" rtl="0" algn="l">
              <a:lnSpc>
                <a:spcPct val="95000"/>
              </a:lnSpc>
              <a:spcBef>
                <a:spcPts val="300"/>
              </a:spcBef>
              <a:spcAft>
                <a:spcPts val="0"/>
              </a:spcAft>
              <a:buSzPts val="440"/>
              <a:buNone/>
            </a:pPr>
            <a:r>
              <a:rPr lang="et" sz="1368">
                <a:solidFill>
                  <a:srgbClr val="202124"/>
                </a:solidFill>
                <a:highlight>
                  <a:srgbClr val="FFFFFF"/>
                </a:highlight>
              </a:rPr>
              <a:t>Global Warming. </a:t>
            </a:r>
            <a:endParaRPr sz="1368">
              <a:solidFill>
                <a:srgbClr val="202124"/>
              </a:solidFill>
              <a:highlight>
                <a:srgbClr val="FFFFFF"/>
              </a:highlight>
            </a:endParaRPr>
          </a:p>
          <a:p>
            <a:pPr indent="0" lvl="0" marL="0" rtl="0" algn="l">
              <a:lnSpc>
                <a:spcPct val="95000"/>
              </a:lnSpc>
              <a:spcBef>
                <a:spcPts val="300"/>
              </a:spcBef>
              <a:spcAft>
                <a:spcPts val="0"/>
              </a:spcAft>
              <a:buSzPts val="440"/>
              <a:buNone/>
            </a:pPr>
            <a:r>
              <a:rPr lang="et" sz="1368">
                <a:solidFill>
                  <a:srgbClr val="202124"/>
                </a:solidFill>
                <a:highlight>
                  <a:srgbClr val="FFFFFF"/>
                </a:highlight>
              </a:rPr>
              <a:t>Water Pollution. </a:t>
            </a:r>
            <a:endParaRPr sz="1368">
              <a:solidFill>
                <a:srgbClr val="202124"/>
              </a:solidFill>
              <a:highlight>
                <a:srgbClr val="FFFFFF"/>
              </a:highlight>
            </a:endParaRPr>
          </a:p>
          <a:p>
            <a:pPr indent="0" lvl="0" marL="0" rtl="0" algn="l">
              <a:lnSpc>
                <a:spcPct val="95000"/>
              </a:lnSpc>
              <a:spcBef>
                <a:spcPts val="300"/>
              </a:spcBef>
              <a:spcAft>
                <a:spcPts val="0"/>
              </a:spcAft>
              <a:buSzPts val="440"/>
              <a:buNone/>
            </a:pPr>
            <a:r>
              <a:rPr lang="et" sz="1368">
                <a:solidFill>
                  <a:srgbClr val="202124"/>
                </a:solidFill>
                <a:highlight>
                  <a:srgbClr val="FFFFFF"/>
                </a:highlight>
              </a:rPr>
              <a:t>Natural Resource Depletion.</a:t>
            </a:r>
            <a:endParaRPr sz="1368">
              <a:solidFill>
                <a:srgbClr val="202124"/>
              </a:solidFill>
              <a:highlight>
                <a:srgbClr val="FFFFFF"/>
              </a:highlight>
            </a:endParaRPr>
          </a:p>
          <a:p>
            <a:pPr indent="-228600" lvl="0" marL="457200" rtl="0" algn="l">
              <a:lnSpc>
                <a:spcPct val="95000"/>
              </a:lnSpc>
              <a:spcBef>
                <a:spcPts val="300"/>
              </a:spcBef>
              <a:spcAft>
                <a:spcPts val="0"/>
              </a:spcAft>
              <a:buClr>
                <a:srgbClr val="3E4047"/>
              </a:buClr>
              <a:buSzPts val="1040"/>
              <a:buFont typeface="Roboto"/>
              <a:buNone/>
            </a:pPr>
            <a:r>
              <a:t/>
            </a:r>
            <a:endParaRPr sz="1040">
              <a:solidFill>
                <a:srgbClr val="3E4047"/>
              </a:solidFill>
              <a:highlight>
                <a:schemeClr val="lt1"/>
              </a:highlight>
              <a:latin typeface="Roboto"/>
              <a:ea typeface="Roboto"/>
              <a:cs typeface="Roboto"/>
              <a:sym typeface="Roboto"/>
            </a:endParaRPr>
          </a:p>
          <a:p>
            <a:pPr indent="0" lvl="0" marL="0" rtl="0" algn="l">
              <a:lnSpc>
                <a:spcPct val="95000"/>
              </a:lnSpc>
              <a:spcBef>
                <a:spcPts val="0"/>
              </a:spcBef>
              <a:spcAft>
                <a:spcPts val="0"/>
              </a:spcAft>
              <a:buSzPts val="440"/>
              <a:buNone/>
            </a:pPr>
            <a:r>
              <a:rPr lang="et" sz="1563">
                <a:solidFill>
                  <a:srgbClr val="3E4047"/>
                </a:solidFill>
                <a:highlight>
                  <a:schemeClr val="lt1"/>
                </a:highlight>
                <a:latin typeface="Roboto"/>
                <a:ea typeface="Roboto"/>
                <a:cs typeface="Roboto"/>
                <a:sym typeface="Roboto"/>
              </a:rPr>
              <a:t>W</a:t>
            </a:r>
            <a:r>
              <a:rPr lang="et" sz="1563">
                <a:solidFill>
                  <a:srgbClr val="3E4047"/>
                </a:solidFill>
                <a:highlight>
                  <a:schemeClr val="lt1"/>
                </a:highlight>
                <a:latin typeface="Roboto"/>
                <a:ea typeface="Roboto"/>
                <a:cs typeface="Roboto"/>
                <a:sym typeface="Roboto"/>
              </a:rPr>
              <a:t>ater, air and soil quality</a:t>
            </a:r>
            <a:endParaRPr sz="1563">
              <a:solidFill>
                <a:srgbClr val="3E4047"/>
              </a:solidFill>
              <a:highlight>
                <a:schemeClr val="lt1"/>
              </a:highlight>
              <a:latin typeface="Roboto"/>
              <a:ea typeface="Roboto"/>
              <a:cs typeface="Roboto"/>
              <a:sym typeface="Roboto"/>
            </a:endParaRPr>
          </a:p>
          <a:p>
            <a:pPr indent="0" lvl="0" marL="0" rtl="0" algn="l">
              <a:lnSpc>
                <a:spcPct val="95000"/>
              </a:lnSpc>
              <a:spcBef>
                <a:spcPts val="0"/>
              </a:spcBef>
              <a:spcAft>
                <a:spcPts val="0"/>
              </a:spcAft>
              <a:buSzPts val="440"/>
              <a:buNone/>
            </a:pPr>
            <a:r>
              <a:rPr lang="et" sz="1563">
                <a:solidFill>
                  <a:srgbClr val="3E4047"/>
                </a:solidFill>
                <a:highlight>
                  <a:schemeClr val="lt1"/>
                </a:highlight>
                <a:latin typeface="Roboto"/>
                <a:ea typeface="Roboto"/>
                <a:cs typeface="Roboto"/>
                <a:sym typeface="Roboto"/>
              </a:rPr>
              <a:t>Waste management and the use of chemicals</a:t>
            </a:r>
            <a:endParaRPr sz="1563">
              <a:solidFill>
                <a:srgbClr val="3E4047"/>
              </a:solidFill>
              <a:highlight>
                <a:schemeClr val="lt1"/>
              </a:highlight>
              <a:latin typeface="Roboto"/>
              <a:ea typeface="Roboto"/>
              <a:cs typeface="Roboto"/>
              <a:sym typeface="Roboto"/>
            </a:endParaRPr>
          </a:p>
          <a:p>
            <a:pPr indent="0" lvl="0" marL="0" rtl="0" algn="l">
              <a:lnSpc>
                <a:spcPct val="95000"/>
              </a:lnSpc>
              <a:spcBef>
                <a:spcPts val="0"/>
              </a:spcBef>
              <a:spcAft>
                <a:spcPts val="0"/>
              </a:spcAft>
              <a:buSzPts val="440"/>
              <a:buNone/>
            </a:pPr>
            <a:r>
              <a:rPr lang="et" sz="1563">
                <a:solidFill>
                  <a:srgbClr val="3E4047"/>
                </a:solidFill>
                <a:highlight>
                  <a:schemeClr val="lt1"/>
                </a:highlight>
                <a:latin typeface="Roboto"/>
                <a:ea typeface="Roboto"/>
                <a:cs typeface="Roboto"/>
                <a:sym typeface="Roboto"/>
              </a:rPr>
              <a:t>Environmental assessment</a:t>
            </a:r>
            <a:endParaRPr sz="1563">
              <a:solidFill>
                <a:srgbClr val="3E4047"/>
              </a:solidFill>
              <a:highlight>
                <a:schemeClr val="lt1"/>
              </a:highlight>
              <a:latin typeface="Roboto"/>
              <a:ea typeface="Roboto"/>
              <a:cs typeface="Roboto"/>
              <a:sym typeface="Roboto"/>
            </a:endParaRPr>
          </a:p>
          <a:p>
            <a:pPr indent="0" lvl="0" marL="0" rtl="0" algn="l">
              <a:lnSpc>
                <a:spcPct val="95000"/>
              </a:lnSpc>
              <a:spcBef>
                <a:spcPts val="0"/>
              </a:spcBef>
              <a:spcAft>
                <a:spcPts val="0"/>
              </a:spcAft>
              <a:buSzPts val="440"/>
              <a:buNone/>
            </a:pPr>
            <a:r>
              <a:rPr lang="et" sz="1563">
                <a:solidFill>
                  <a:srgbClr val="3E4047"/>
                </a:solidFill>
                <a:highlight>
                  <a:schemeClr val="lt1"/>
                </a:highlight>
                <a:latin typeface="Roboto"/>
                <a:ea typeface="Roboto"/>
                <a:cs typeface="Roboto"/>
                <a:sym typeface="Roboto"/>
              </a:rPr>
              <a:t>Green public procurement, sustainable development and the urban environment</a:t>
            </a:r>
            <a:endParaRPr sz="1563">
              <a:solidFill>
                <a:srgbClr val="3E4047"/>
              </a:solidFill>
              <a:highlight>
                <a:schemeClr val="lt1"/>
              </a:highlight>
              <a:latin typeface="Roboto"/>
              <a:ea typeface="Roboto"/>
              <a:cs typeface="Roboto"/>
              <a:sym typeface="Roboto"/>
            </a:endParaRPr>
          </a:p>
          <a:p>
            <a:pPr indent="0" lvl="0" marL="0" rtl="0" algn="l">
              <a:lnSpc>
                <a:spcPct val="95000"/>
              </a:lnSpc>
              <a:spcBef>
                <a:spcPts val="0"/>
              </a:spcBef>
              <a:spcAft>
                <a:spcPts val="0"/>
              </a:spcAft>
              <a:buSzPts val="440"/>
              <a:buNone/>
            </a:pPr>
            <a:r>
              <a:rPr lang="et" sz="1563">
                <a:solidFill>
                  <a:srgbClr val="3E4047"/>
                </a:solidFill>
                <a:highlight>
                  <a:schemeClr val="lt1"/>
                </a:highlight>
                <a:latin typeface="Roboto"/>
                <a:ea typeface="Roboto"/>
                <a:cs typeface="Roboto"/>
                <a:sym typeface="Roboto"/>
              </a:rPr>
              <a:t>The environmental impact of industry, land use</a:t>
            </a:r>
            <a:endParaRPr sz="1563">
              <a:solidFill>
                <a:srgbClr val="3E4047"/>
              </a:solidFill>
              <a:highlight>
                <a:schemeClr val="lt1"/>
              </a:highlight>
              <a:latin typeface="Roboto"/>
              <a:ea typeface="Roboto"/>
              <a:cs typeface="Roboto"/>
              <a:sym typeface="Roboto"/>
            </a:endParaRPr>
          </a:p>
          <a:p>
            <a:pPr indent="0" lvl="0" marL="0" rtl="0" algn="l">
              <a:lnSpc>
                <a:spcPct val="95000"/>
              </a:lnSpc>
              <a:spcBef>
                <a:spcPts val="0"/>
              </a:spcBef>
              <a:spcAft>
                <a:spcPts val="0"/>
              </a:spcAft>
              <a:buSzPts val="440"/>
              <a:buNone/>
            </a:pPr>
            <a:r>
              <a:rPr lang="et" sz="1563">
                <a:solidFill>
                  <a:srgbClr val="3E4047"/>
                </a:solidFill>
                <a:highlight>
                  <a:schemeClr val="lt1"/>
                </a:highlight>
                <a:latin typeface="Roboto"/>
                <a:ea typeface="Roboto"/>
                <a:cs typeface="Roboto"/>
                <a:sym typeface="Roboto"/>
              </a:rPr>
              <a:t>The marine environment and the coast</a:t>
            </a:r>
            <a:endParaRPr sz="1563">
              <a:solidFill>
                <a:srgbClr val="3E4047"/>
              </a:solidFill>
              <a:highlight>
                <a:schemeClr val="lt1"/>
              </a:highlight>
              <a:latin typeface="Roboto"/>
              <a:ea typeface="Roboto"/>
              <a:cs typeface="Roboto"/>
              <a:sym typeface="Roboto"/>
            </a:endParaRPr>
          </a:p>
          <a:p>
            <a:pPr indent="0" lvl="0" marL="0" rtl="0" algn="l">
              <a:lnSpc>
                <a:spcPct val="95000"/>
              </a:lnSpc>
              <a:spcBef>
                <a:spcPts val="0"/>
              </a:spcBef>
              <a:spcAft>
                <a:spcPts val="0"/>
              </a:spcAft>
              <a:buSzPts val="440"/>
              <a:buNone/>
            </a:pPr>
            <a:r>
              <a:rPr lang="et" sz="1563">
                <a:solidFill>
                  <a:srgbClr val="3E4047"/>
                </a:solidFill>
                <a:highlight>
                  <a:schemeClr val="lt1"/>
                </a:highlight>
                <a:latin typeface="Roboto"/>
                <a:ea typeface="Roboto"/>
                <a:cs typeface="Roboto"/>
                <a:sym typeface="Roboto"/>
              </a:rPr>
              <a:t>Nature and biodiversity</a:t>
            </a:r>
            <a:endParaRPr sz="1563">
              <a:solidFill>
                <a:srgbClr val="3E4047"/>
              </a:solidFill>
              <a:highlight>
                <a:schemeClr val="lt1"/>
              </a:highlight>
              <a:latin typeface="Roboto"/>
              <a:ea typeface="Roboto"/>
              <a:cs typeface="Roboto"/>
              <a:sym typeface="Roboto"/>
            </a:endParaRPr>
          </a:p>
          <a:p>
            <a:pPr indent="0" lvl="0" marL="0" rtl="0" algn="l">
              <a:lnSpc>
                <a:spcPct val="95000"/>
              </a:lnSpc>
              <a:spcBef>
                <a:spcPts val="0"/>
              </a:spcBef>
              <a:spcAft>
                <a:spcPts val="0"/>
              </a:spcAft>
              <a:buSzPts val="440"/>
              <a:buNone/>
            </a:pPr>
            <a:r>
              <a:t/>
            </a:r>
            <a:endParaRPr sz="1000">
              <a:solidFill>
                <a:srgbClr val="202124"/>
              </a:solidFill>
              <a:highlight>
                <a:srgbClr val="FFFFFF"/>
              </a:highlight>
            </a:endParaRPr>
          </a:p>
          <a:p>
            <a:pPr indent="0" lvl="0" marL="0" rtl="0" algn="l">
              <a:lnSpc>
                <a:spcPct val="95000"/>
              </a:lnSpc>
              <a:spcBef>
                <a:spcPts val="300"/>
              </a:spcBef>
              <a:spcAft>
                <a:spcPts val="1200"/>
              </a:spcAft>
              <a:buSzPts val="440"/>
              <a:buNone/>
            </a:pPr>
            <a:r>
              <a:t/>
            </a:r>
            <a:endParaRPr sz="72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0" name="Google Shape;12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Uuendusraie ehk lageraie" id="121" name="Google Shape;121;p23" title="Uuendusraie ehk lageraie"/>
          <p:cNvPicPr preferRelativeResize="0"/>
          <p:nvPr/>
        </p:nvPicPr>
        <p:blipFill>
          <a:blip r:embed="rId3">
            <a:alphaModFix/>
          </a:blip>
          <a:stretch>
            <a:fillRect/>
          </a:stretch>
        </p:blipFill>
        <p:spPr>
          <a:xfrm>
            <a:off x="-221800" y="0"/>
            <a:ext cx="9144000" cy="609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Gender and environmental issues</a:t>
            </a:r>
            <a:endParaRPr b="1">
              <a:solidFill>
                <a:srgbClr val="6AA84F"/>
              </a:solidFill>
            </a:endParaRPr>
          </a:p>
        </p:txBody>
      </p:sp>
      <p:sp>
        <p:nvSpPr>
          <p:cNvPr id="127" name="Google Shape;127;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t" sz="1650">
                <a:solidFill>
                  <a:srgbClr val="202124"/>
                </a:solidFill>
                <a:highlight>
                  <a:srgbClr val="FFFFFF"/>
                </a:highlight>
              </a:rPr>
              <a:t>A consistent finding in psychological research is that females care more about environmental issues and engage in more conservation behaviours than males.</a:t>
            </a:r>
            <a:endParaRPr>
              <a:solidFill>
                <a:srgbClr val="202124"/>
              </a:solidFill>
              <a:highlight>
                <a:srgbClr val="FFFFFF"/>
              </a:highlight>
            </a:endParaRPr>
          </a:p>
          <a:p>
            <a:pPr indent="0" lvl="0" marL="0" rtl="0" algn="l">
              <a:spcBef>
                <a:spcPts val="1200"/>
              </a:spcBef>
              <a:spcAft>
                <a:spcPts val="0"/>
              </a:spcAft>
              <a:buNone/>
            </a:pPr>
            <a:r>
              <a:rPr lang="et">
                <a:solidFill>
                  <a:schemeClr val="dk1"/>
                </a:solidFill>
                <a:highlight>
                  <a:srgbClr val="F4F0F2"/>
                </a:highlight>
                <a:latin typeface="Georgia"/>
                <a:ea typeface="Georgia"/>
                <a:cs typeface="Georgia"/>
                <a:sym typeface="Georgia"/>
              </a:rPr>
              <a:t>A large body of research </a:t>
            </a:r>
            <a:r>
              <a:rPr lang="et" u="sng">
                <a:solidFill>
                  <a:schemeClr val="hlink"/>
                </a:solidFill>
                <a:highlight>
                  <a:srgbClr val="F4F0F2"/>
                </a:highlight>
                <a:latin typeface="Georgia"/>
                <a:ea typeface="Georgia"/>
                <a:cs typeface="Georgia"/>
                <a:sym typeface="Georgia"/>
                <a:hlinkClick r:id="rId3"/>
              </a:rPr>
              <a:t>(PDF) Race, class, gender and climate change communication</a:t>
            </a:r>
            <a:r>
              <a:rPr lang="et">
                <a:solidFill>
                  <a:schemeClr val="dk1"/>
                </a:solidFill>
                <a:highlight>
                  <a:srgbClr val="F4F0F2"/>
                </a:highlight>
                <a:latin typeface="Georgia"/>
                <a:ea typeface="Georgia"/>
                <a:cs typeface="Georgia"/>
                <a:sym typeface="Georgia"/>
              </a:rPr>
              <a:t> shows a small—but consistent—gender gap in environmental views and climate change opinions. On average, women are slightly more likely than men to be concerned about the environment and have stronger pro-climate opinions and beliefs. </a:t>
            </a:r>
            <a:endParaRPr>
              <a:solidFill>
                <a:schemeClr val="dk1"/>
              </a:solidFill>
              <a:highlight>
                <a:srgbClr val="F4F0F2"/>
              </a:highlight>
              <a:latin typeface="Georgia"/>
              <a:ea typeface="Georgia"/>
              <a:cs typeface="Georgia"/>
              <a:sym typeface="Georgia"/>
            </a:endParaRPr>
          </a:p>
          <a:p>
            <a:pPr indent="0" lvl="0" marL="0" rtl="0" algn="l">
              <a:spcBef>
                <a:spcPts val="1200"/>
              </a:spcBef>
              <a:spcAft>
                <a:spcPts val="1200"/>
              </a:spcAft>
              <a:buNone/>
            </a:pPr>
            <a:r>
              <a:t/>
            </a:r>
            <a:endParaRPr>
              <a:solidFill>
                <a:schemeClr val="dk1"/>
              </a:solidFill>
              <a:highlight>
                <a:srgbClr val="F4F0F2"/>
              </a:highlight>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Explanations for gender gap in environmental issues perception</a:t>
            </a:r>
            <a:endParaRPr b="1">
              <a:solidFill>
                <a:srgbClr val="6AA84F"/>
              </a:solidFill>
            </a:endParaRPr>
          </a:p>
          <a:p>
            <a:pPr indent="0" lvl="0" marL="0" rtl="0" algn="l">
              <a:spcBef>
                <a:spcPts val="0"/>
              </a:spcBef>
              <a:spcAft>
                <a:spcPts val="0"/>
              </a:spcAft>
              <a:buNone/>
            </a:pPr>
            <a:r>
              <a:t/>
            </a:r>
            <a:endParaRPr/>
          </a:p>
        </p:txBody>
      </p:sp>
      <p:sp>
        <p:nvSpPr>
          <p:cNvPr id="133" name="Google Shape;133;p25"/>
          <p:cNvSpPr txBox="1"/>
          <p:nvPr>
            <p:ph idx="1" type="body"/>
          </p:nvPr>
        </p:nvSpPr>
        <p:spPr>
          <a:xfrm>
            <a:off x="311700" y="1384225"/>
            <a:ext cx="8520600" cy="31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t" sz="1600">
                <a:solidFill>
                  <a:schemeClr val="dk1"/>
                </a:solidFill>
                <a:highlight>
                  <a:srgbClr val="F4F0F2"/>
                </a:highlight>
                <a:latin typeface="Georgia"/>
                <a:ea typeface="Georgia"/>
                <a:cs typeface="Georgia"/>
                <a:sym typeface="Georgia"/>
              </a:rPr>
              <a:t>Scholars have proposed several explanations for this gender gap, including differences in gender socialization and resulting value systems (e.g., altruism, compassion), perceptions of general risk and vulnerability, and feminist beliefs including commitment to egalitarian values of fairness and social justice. </a:t>
            </a:r>
            <a:endParaRPr sz="1600">
              <a:solidFill>
                <a:schemeClr val="dk1"/>
              </a:solidFill>
              <a:highlight>
                <a:srgbClr val="F4F0F2"/>
              </a:highlight>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t" sz="1600">
                <a:solidFill>
                  <a:schemeClr val="dk1"/>
                </a:solidFill>
                <a:highlight>
                  <a:srgbClr val="F4F0F2"/>
                </a:highlight>
                <a:latin typeface="Georgia"/>
                <a:ea typeface="Georgia"/>
                <a:cs typeface="Georgia"/>
                <a:sym typeface="Georgia"/>
              </a:rPr>
              <a:t>Some researchers also note that some of the strongest gender differences are found in concern about specific environmental problems, particularly local problems that pose health risks (USA example)</a:t>
            </a:r>
            <a:endParaRPr sz="1600">
              <a:solidFill>
                <a:schemeClr val="dk1"/>
              </a:solidFill>
              <a:highlight>
                <a:srgbClr val="F4F0F2"/>
              </a:highlight>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t" sz="1600" u="sng">
                <a:solidFill>
                  <a:schemeClr val="hlink"/>
                </a:solidFill>
                <a:highlight>
                  <a:srgbClr val="F4F0F2"/>
                </a:highlight>
                <a:latin typeface="Georgia"/>
                <a:ea typeface="Georgia"/>
                <a:cs typeface="Georgia"/>
                <a:sym typeface="Georgia"/>
                <a:hlinkClick r:id="rId3"/>
              </a:rPr>
              <a:t>https://climatecommunication.yale.edu/publications/gender-differences-in-public-understanding-of-climate-change/</a:t>
            </a:r>
            <a:endParaRPr sz="1600">
              <a:solidFill>
                <a:schemeClr val="dk1"/>
              </a:solidFill>
              <a:highlight>
                <a:srgbClr val="F4F0F2"/>
              </a:highlight>
              <a:latin typeface="Georgia"/>
              <a:ea typeface="Georgia"/>
              <a:cs typeface="Georgia"/>
              <a:sym typeface="Georgia"/>
            </a:endParaRPr>
          </a:p>
          <a:p>
            <a:pPr indent="0" lvl="0" marL="0" rtl="0" algn="l">
              <a:spcBef>
                <a:spcPts val="1200"/>
              </a:spcBef>
              <a:spcAft>
                <a:spcPts val="1200"/>
              </a:spcAft>
              <a:buNone/>
            </a:pPr>
            <a:r>
              <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9" name="Google Shape;139;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0" name="Google Shape;140;p26"/>
          <p:cNvPicPr preferRelativeResize="0"/>
          <p:nvPr/>
        </p:nvPicPr>
        <p:blipFill>
          <a:blip r:embed="rId3">
            <a:alphaModFix/>
          </a:blip>
          <a:stretch>
            <a:fillRect/>
          </a:stretch>
        </p:blipFill>
        <p:spPr>
          <a:xfrm>
            <a:off x="223000" y="96550"/>
            <a:ext cx="7515225"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Higher gender equality, the less environmental issues</a:t>
            </a:r>
            <a:endParaRPr b="1">
              <a:solidFill>
                <a:srgbClr val="6AA84F"/>
              </a:solidFill>
            </a:endParaRPr>
          </a:p>
        </p:txBody>
      </p:sp>
      <p:sp>
        <p:nvSpPr>
          <p:cNvPr id="146" name="Google Shape;146;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t" sz="1300">
                <a:solidFill>
                  <a:srgbClr val="202124"/>
                </a:solidFill>
                <a:highlight>
                  <a:srgbClr val="FFFFFF"/>
                </a:highlight>
              </a:rPr>
              <a:t>Evidence reveals that </a:t>
            </a:r>
            <a:r>
              <a:rPr b="1" lang="et" sz="1300">
                <a:solidFill>
                  <a:srgbClr val="202124"/>
                </a:solidFill>
                <a:highlight>
                  <a:srgbClr val="FFFFFF"/>
                </a:highlight>
              </a:rPr>
              <a:t>t</a:t>
            </a:r>
            <a:r>
              <a:rPr lang="et" sz="1300">
                <a:solidFill>
                  <a:srgbClr val="202124"/>
                </a:solidFill>
                <a:highlight>
                  <a:srgbClr val="FFFFFF"/>
                </a:highlight>
              </a:rPr>
              <a:t>here is a correlation between environment and gender</a:t>
            </a:r>
            <a:r>
              <a:rPr b="1" lang="et" sz="1300">
                <a:solidFill>
                  <a:srgbClr val="202124"/>
                </a:solidFill>
                <a:highlight>
                  <a:srgbClr val="FFFFFF"/>
                </a:highlight>
              </a:rPr>
              <a:t>.</a:t>
            </a:r>
            <a:r>
              <a:rPr lang="et" sz="1300">
                <a:solidFill>
                  <a:srgbClr val="202124"/>
                </a:solidFill>
                <a:highlight>
                  <a:srgbClr val="FFFFFF"/>
                </a:highlight>
              </a:rPr>
              <a:t> When gender inequality is high, forest depletion, air pollution and other measures of environmental degradation are also high. </a:t>
            </a:r>
            <a:endParaRPr sz="1300">
              <a:solidFill>
                <a:srgbClr val="202124"/>
              </a:solidFill>
              <a:highlight>
                <a:srgbClr val="FFFFFF"/>
              </a:highlight>
            </a:endParaRPr>
          </a:p>
          <a:p>
            <a:pPr indent="0" lvl="0" marL="0" rtl="0" algn="l">
              <a:spcBef>
                <a:spcPts val="1200"/>
              </a:spcBef>
              <a:spcAft>
                <a:spcPts val="0"/>
              </a:spcAft>
              <a:buNone/>
            </a:pPr>
            <a:r>
              <a:rPr lang="et" sz="1450">
                <a:solidFill>
                  <a:srgbClr val="3E4047"/>
                </a:solidFill>
                <a:highlight>
                  <a:srgbClr val="FFFFFF"/>
                </a:highlight>
                <a:latin typeface="Roboto"/>
                <a:ea typeface="Roboto"/>
                <a:cs typeface="Roboto"/>
                <a:sym typeface="Roboto"/>
              </a:rPr>
              <a:t>According to EIGE the gender perspective is relevant in all the different areas of environment policy. Gender relations play a key role in the access to and control of environmental resources, as well as the goods and services they provide. </a:t>
            </a:r>
            <a:endParaRPr sz="14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lang="et" sz="1450">
                <a:solidFill>
                  <a:srgbClr val="3E4047"/>
                </a:solidFill>
                <a:highlight>
                  <a:srgbClr val="FFFFFF"/>
                </a:highlight>
                <a:latin typeface="Roboto"/>
                <a:ea typeface="Roboto"/>
                <a:cs typeface="Roboto"/>
                <a:sym typeface="Roboto"/>
              </a:rPr>
              <a:t>The relevance of gender to environmental issues has been discussed since the early 1970s</a:t>
            </a:r>
            <a:endParaRPr sz="14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lang="et" sz="1450">
                <a:solidFill>
                  <a:srgbClr val="3E4047"/>
                </a:solidFill>
                <a:highlight>
                  <a:srgbClr val="FFFFFF"/>
                </a:highlight>
                <a:latin typeface="Roboto"/>
                <a:ea typeface="Roboto"/>
                <a:cs typeface="Roboto"/>
                <a:sym typeface="Roboto"/>
              </a:rPr>
              <a:t>Growing debate on environmental changes intersected with the emergence of studies on women’s roles in development and development policy strategies within the international women’s rights movement.</a:t>
            </a:r>
            <a:endParaRPr sz="1450">
              <a:solidFill>
                <a:srgbClr val="3E4047"/>
              </a:solidFill>
              <a:highlight>
                <a:srgbClr val="FFFFFF"/>
              </a:highlight>
              <a:latin typeface="Roboto"/>
              <a:ea typeface="Roboto"/>
              <a:cs typeface="Roboto"/>
              <a:sym typeface="Roboto"/>
            </a:endParaRPr>
          </a:p>
          <a:p>
            <a:pPr indent="0" lvl="0" marL="0" rtl="0" algn="l">
              <a:spcBef>
                <a:spcPts val="1200"/>
              </a:spcBef>
              <a:spcAft>
                <a:spcPts val="1200"/>
              </a:spcAft>
              <a:buNone/>
            </a:pPr>
            <a:r>
              <a:rPr lang="et" sz="1350" u="sng">
                <a:solidFill>
                  <a:schemeClr val="hlink"/>
                </a:solidFill>
                <a:highlight>
                  <a:srgbClr val="FFFFFF"/>
                </a:highlight>
                <a:latin typeface="Roboto"/>
                <a:ea typeface="Roboto"/>
                <a:cs typeface="Roboto"/>
                <a:sym typeface="Roboto"/>
                <a:hlinkClick r:id="rId3"/>
              </a:rPr>
              <a:t>https://eige.europa.eu/gender-mainstreaming/policy-areas/environment-and-climate-change</a:t>
            </a:r>
            <a:endParaRPr sz="1350">
              <a:solidFill>
                <a:srgbClr val="3E4047"/>
              </a:solidFill>
              <a:highlight>
                <a:srgbClr val="FFFFFF"/>
              </a:highlight>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Poverty, gender and climate change</a:t>
            </a:r>
            <a:endParaRPr b="1">
              <a:solidFill>
                <a:srgbClr val="6AA84F"/>
              </a:solidFill>
            </a:endParaRPr>
          </a:p>
        </p:txBody>
      </p:sp>
      <p:sp>
        <p:nvSpPr>
          <p:cNvPr id="152" name="Google Shape;15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t" sz="1750">
                <a:solidFill>
                  <a:schemeClr val="dk1"/>
                </a:solidFill>
                <a:highlight>
                  <a:srgbClr val="FFFFFF"/>
                </a:highlight>
                <a:latin typeface="Roboto"/>
                <a:ea typeface="Roboto"/>
                <a:cs typeface="Roboto"/>
                <a:sym typeface="Roboto"/>
              </a:rPr>
              <a:t>The 2009 European Council Conclusions on Climate change and development underlined “the human dimension of climate change, including a gender perspective, and that poor people are most at risk, and that their resilience to climate change needs to be strengthened”. </a:t>
            </a:r>
            <a:endParaRPr sz="1750">
              <a:solidFill>
                <a:schemeClr val="dk1"/>
              </a:solidFill>
              <a:highlight>
                <a:srgbClr val="FFFFFF"/>
              </a:highlight>
              <a:latin typeface="Roboto"/>
              <a:ea typeface="Roboto"/>
              <a:cs typeface="Roboto"/>
              <a:sym typeface="Roboto"/>
            </a:endParaRPr>
          </a:p>
          <a:p>
            <a:pPr indent="0" lvl="0" marL="0" rtl="0" algn="l">
              <a:spcBef>
                <a:spcPts val="1200"/>
              </a:spcBef>
              <a:spcAft>
                <a:spcPts val="0"/>
              </a:spcAft>
              <a:buNone/>
            </a:pPr>
            <a:r>
              <a:rPr lang="et" sz="1750">
                <a:solidFill>
                  <a:schemeClr val="dk1"/>
                </a:solidFill>
                <a:highlight>
                  <a:srgbClr val="FFFFFF"/>
                </a:highlight>
                <a:latin typeface="Roboto"/>
                <a:ea typeface="Roboto"/>
                <a:cs typeface="Roboto"/>
                <a:sym typeface="Roboto"/>
              </a:rPr>
              <a:t>The document also refers to gender equality and women’s empowerment. </a:t>
            </a:r>
            <a:endParaRPr sz="1750">
              <a:solidFill>
                <a:schemeClr val="dk1"/>
              </a:solidFill>
              <a:highlight>
                <a:srgbClr val="FFFFFF"/>
              </a:highlight>
              <a:latin typeface="Roboto"/>
              <a:ea typeface="Roboto"/>
              <a:cs typeface="Roboto"/>
              <a:sym typeface="Roboto"/>
            </a:endParaRPr>
          </a:p>
          <a:p>
            <a:pPr indent="0" lvl="0" marL="0" rtl="0" algn="l">
              <a:spcBef>
                <a:spcPts val="1200"/>
              </a:spcBef>
              <a:spcAft>
                <a:spcPts val="1200"/>
              </a:spcAft>
              <a:buNone/>
            </a:pPr>
            <a:r>
              <a:rPr lang="et" sz="1750">
                <a:solidFill>
                  <a:schemeClr val="dk1"/>
                </a:solidFill>
                <a:highlight>
                  <a:srgbClr val="FFFFFF"/>
                </a:highlight>
                <a:latin typeface="Roboto"/>
                <a:ea typeface="Roboto"/>
                <a:cs typeface="Roboto"/>
                <a:sym typeface="Roboto"/>
              </a:rPr>
              <a:t>This relates to support for programmes that contribute to a low-carbon and climate-resilient development path and adaptation to the adverse impacts of climate change: “In providing such support special attention should be paid to gender equality and women’s empowerment.”</a:t>
            </a:r>
            <a:endParaRPr sz="22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Gender aspects of climate change impact</a:t>
            </a:r>
            <a:endParaRPr b="1">
              <a:solidFill>
                <a:srgbClr val="6AA84F"/>
              </a:solidFill>
            </a:endParaRPr>
          </a:p>
        </p:txBody>
      </p:sp>
      <p:sp>
        <p:nvSpPr>
          <p:cNvPr id="158" name="Google Shape;158;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t" sz="1350">
                <a:solidFill>
                  <a:schemeClr val="dk1"/>
                </a:solidFill>
                <a:highlight>
                  <a:srgbClr val="FFFFFF"/>
                </a:highlight>
                <a:latin typeface="Roboto"/>
                <a:ea typeface="Roboto"/>
                <a:cs typeface="Roboto"/>
                <a:sym typeface="Roboto"/>
              </a:rPr>
              <a:t>Public transport:</a:t>
            </a:r>
            <a:r>
              <a:rPr lang="et" sz="1350">
                <a:solidFill>
                  <a:schemeClr val="dk1"/>
                </a:solidFill>
                <a:highlight>
                  <a:srgbClr val="FFFFFF"/>
                </a:highlight>
                <a:latin typeface="Roboto"/>
                <a:ea typeface="Roboto"/>
                <a:cs typeface="Roboto"/>
                <a:sym typeface="Roboto"/>
              </a:rPr>
              <a:t> For mobility, women depend on access to public transport to a larger degree due to lower levels of car ownership</a:t>
            </a:r>
            <a:endParaRPr sz="1350">
              <a:solidFill>
                <a:schemeClr val="dk1"/>
              </a:solidFill>
              <a:highlight>
                <a:srgbClr val="FFFFFF"/>
              </a:highlight>
              <a:latin typeface="Roboto"/>
              <a:ea typeface="Roboto"/>
              <a:cs typeface="Roboto"/>
              <a:sym typeface="Roboto"/>
            </a:endParaRPr>
          </a:p>
          <a:p>
            <a:pPr indent="0" lvl="0" marL="0" rtl="0" algn="l">
              <a:spcBef>
                <a:spcPts val="1200"/>
              </a:spcBef>
              <a:spcAft>
                <a:spcPts val="0"/>
              </a:spcAft>
              <a:buNone/>
            </a:pPr>
            <a:r>
              <a:rPr b="1" lang="et" sz="1350">
                <a:solidFill>
                  <a:schemeClr val="dk1"/>
                </a:solidFill>
                <a:highlight>
                  <a:srgbClr val="FFFFFF"/>
                </a:highlight>
                <a:latin typeface="Roboto"/>
                <a:ea typeface="Roboto"/>
                <a:cs typeface="Roboto"/>
                <a:sym typeface="Roboto"/>
              </a:rPr>
              <a:t>Poverty:</a:t>
            </a:r>
            <a:r>
              <a:rPr lang="et" sz="1350">
                <a:solidFill>
                  <a:schemeClr val="dk1"/>
                </a:solidFill>
                <a:highlight>
                  <a:srgbClr val="FFFFFF"/>
                </a:highlight>
                <a:latin typeface="Roboto"/>
                <a:ea typeface="Roboto"/>
                <a:cs typeface="Roboto"/>
                <a:sym typeface="Roboto"/>
              </a:rPr>
              <a:t> Due to their lower average income, women are at greater risk of energy poverty than men, and have fewer options for investing in low-carbon options such as energy efficiency and renewable energies.</a:t>
            </a:r>
            <a:r>
              <a:rPr lang="et" sz="1350">
                <a:solidFill>
                  <a:schemeClr val="dk1"/>
                </a:solidFill>
                <a:highlight>
                  <a:srgbClr val="FFFFFF"/>
                </a:highlight>
                <a:uFill>
                  <a:noFill/>
                </a:uFill>
                <a:latin typeface="Roboto"/>
                <a:ea typeface="Roboto"/>
                <a:cs typeface="Roboto"/>
                <a:sym typeface="Roboto"/>
                <a:hlinkClick r:id="rId3">
                  <a:extLst>
                    <a:ext uri="{A12FA001-AC4F-418D-AE19-62706E023703}">
                      <ahyp:hlinkClr val="tx"/>
                    </a:ext>
                  </a:extLst>
                </a:hlinkClick>
              </a:rPr>
              <a:t> </a:t>
            </a:r>
            <a:endParaRPr b="1" sz="1552">
              <a:solidFill>
                <a:schemeClr val="dk1"/>
              </a:solidFill>
              <a:highlight>
                <a:srgbClr val="FFFFFF"/>
              </a:highlight>
            </a:endParaRPr>
          </a:p>
          <a:p>
            <a:pPr indent="0" lvl="0" marL="0" rtl="0" algn="l">
              <a:spcBef>
                <a:spcPts val="1200"/>
              </a:spcBef>
              <a:spcAft>
                <a:spcPts val="0"/>
              </a:spcAft>
              <a:buNone/>
            </a:pPr>
            <a:r>
              <a:rPr b="1" lang="et" sz="1350">
                <a:solidFill>
                  <a:schemeClr val="dk1"/>
                </a:solidFill>
                <a:highlight>
                  <a:srgbClr val="FFFFFF"/>
                </a:highlight>
                <a:latin typeface="Roboto"/>
                <a:ea typeface="Roboto"/>
                <a:cs typeface="Roboto"/>
                <a:sym typeface="Roboto"/>
              </a:rPr>
              <a:t>Domestic heating:</a:t>
            </a:r>
            <a:r>
              <a:rPr lang="et" sz="1350">
                <a:solidFill>
                  <a:schemeClr val="dk1"/>
                </a:solidFill>
                <a:highlight>
                  <a:srgbClr val="FFFFFF"/>
                </a:highlight>
                <a:latin typeface="Roboto"/>
                <a:ea typeface="Roboto"/>
                <a:cs typeface="Roboto"/>
                <a:sym typeface="Roboto"/>
              </a:rPr>
              <a:t> </a:t>
            </a:r>
            <a:r>
              <a:rPr lang="et" sz="1350">
                <a:solidFill>
                  <a:schemeClr val="dk1"/>
                </a:solidFill>
                <a:highlight>
                  <a:srgbClr val="FFFFFF"/>
                </a:highlight>
                <a:latin typeface="Roboto"/>
                <a:ea typeface="Roboto"/>
                <a:cs typeface="Roboto"/>
                <a:sym typeface="Roboto"/>
              </a:rPr>
              <a:t>Women spend more time at home due to care duties, and thus depend on domestic heating to a greater extent. </a:t>
            </a:r>
            <a:r>
              <a:rPr lang="et" sz="1350" u="sng">
                <a:solidFill>
                  <a:schemeClr val="hlink"/>
                </a:solidFill>
                <a:highlight>
                  <a:srgbClr val="FFFFFF"/>
                </a:highlight>
                <a:latin typeface="Roboto"/>
                <a:ea typeface="Roboto"/>
                <a:cs typeface="Roboto"/>
                <a:sym typeface="Roboto"/>
                <a:hlinkClick r:id="rId4"/>
              </a:rPr>
              <a:t>https://eige.europa.eu/gender-mainstreaming/policy-areas/environment-and-climate-change</a:t>
            </a:r>
            <a:endParaRPr sz="13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b="1" lang="et" sz="1352">
                <a:solidFill>
                  <a:srgbClr val="202124"/>
                </a:solidFill>
                <a:highlight>
                  <a:srgbClr val="FFFFFF"/>
                </a:highlight>
              </a:rPr>
              <a:t>Everyday practices:</a:t>
            </a:r>
            <a:r>
              <a:rPr lang="et" sz="1352">
                <a:solidFill>
                  <a:srgbClr val="202124"/>
                </a:solidFill>
                <a:highlight>
                  <a:srgbClr val="FFFFFF"/>
                </a:highlight>
              </a:rPr>
              <a:t> Implementing recycling habits into your daily life is one of the most effective ways to help lessen landfill waste, conserve natural resources, save habitats, reduce pollution, cut down on energy consumption, and slow down global warming.</a:t>
            </a:r>
            <a:endParaRPr sz="2252">
              <a:solidFill>
                <a:srgbClr val="3E4047"/>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International documents – United Nations</a:t>
            </a:r>
            <a:endParaRPr b="1">
              <a:solidFill>
                <a:srgbClr val="6AA84F"/>
              </a:solidFill>
            </a:endParaRPr>
          </a:p>
        </p:txBody>
      </p:sp>
      <p:sp>
        <p:nvSpPr>
          <p:cNvPr id="164" name="Google Shape;16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t" sz="1650">
                <a:solidFill>
                  <a:srgbClr val="3E4047"/>
                </a:solidFill>
                <a:highlight>
                  <a:srgbClr val="FFFFFF"/>
                </a:highlight>
                <a:latin typeface="Roboto"/>
                <a:ea typeface="Roboto"/>
                <a:cs typeface="Roboto"/>
                <a:sym typeface="Roboto"/>
              </a:rPr>
              <a:t>The United Nations play a pioneering role within the consideration of gender aspects in environmental policies. The World Summit on environment and development (Rio de Janeiro, 1992) adopted a gender perspective in all development and environment policies and programmes, leading to the promotion of women’s effective participation in the proper use of natural resources. This provided the first international precedent for including the gender perspective in promoting sustainable development.</a:t>
            </a:r>
            <a:endParaRPr sz="1650">
              <a:solidFill>
                <a:srgbClr val="3E4047"/>
              </a:solidFill>
              <a:highlight>
                <a:srgbClr val="FFFFFF"/>
              </a:highlight>
              <a:latin typeface="Roboto"/>
              <a:ea typeface="Roboto"/>
              <a:cs typeface="Roboto"/>
              <a:sym typeface="Roboto"/>
            </a:endParaRPr>
          </a:p>
          <a:p>
            <a:pPr indent="0" lvl="0" marL="0" rtl="0" algn="l">
              <a:spcBef>
                <a:spcPts val="1200"/>
              </a:spcBef>
              <a:spcAft>
                <a:spcPts val="1200"/>
              </a:spcAft>
              <a:buNone/>
            </a:pPr>
            <a:r>
              <a:rPr lang="et" sz="1650">
                <a:solidFill>
                  <a:srgbClr val="3E4047"/>
                </a:solidFill>
                <a:highlight>
                  <a:srgbClr val="FFFFFF"/>
                </a:highlight>
                <a:latin typeface="Roboto"/>
                <a:ea typeface="Roboto"/>
                <a:cs typeface="Roboto"/>
                <a:sym typeface="Roboto"/>
              </a:rPr>
              <a:t>“Women have a vital role in environmental management and development. Their full participation is therefore essential in achieving sustainable development”.</a:t>
            </a:r>
            <a:endParaRPr sz="1650">
              <a:solidFill>
                <a:srgbClr val="3E4047"/>
              </a:solidFill>
              <a:highlight>
                <a:srgbClr val="FFFFFF"/>
              </a:highlight>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European documents</a:t>
            </a:r>
            <a:endParaRPr b="1">
              <a:solidFill>
                <a:srgbClr val="6AA84F"/>
              </a:solidFill>
            </a:endParaRPr>
          </a:p>
        </p:txBody>
      </p:sp>
      <p:sp>
        <p:nvSpPr>
          <p:cNvPr id="170" name="Google Shape;170;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t" sz="1350">
                <a:solidFill>
                  <a:srgbClr val="3E4047"/>
                </a:solidFill>
                <a:highlight>
                  <a:srgbClr val="FFFFFF"/>
                </a:highlight>
                <a:latin typeface="Roboto"/>
                <a:ea typeface="Roboto"/>
                <a:cs typeface="Roboto"/>
                <a:sym typeface="Roboto"/>
              </a:rPr>
              <a:t>European  report on gender and climate change (commissioned by the Danish Presidency and produced EIGE) recognise that: “Women play a vital role in sustainable development, and that gender as well as social and employment aspects need to be integrated into efforts to combat climate change in order to improve them” </a:t>
            </a:r>
            <a:endParaRPr sz="13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lang="et" sz="1350">
                <a:solidFill>
                  <a:srgbClr val="3E4047"/>
                </a:solidFill>
                <a:highlight>
                  <a:srgbClr val="FFFFFF"/>
                </a:highlight>
                <a:latin typeface="Roboto"/>
                <a:ea typeface="Roboto"/>
                <a:cs typeface="Roboto"/>
                <a:sym typeface="Roboto"/>
              </a:rPr>
              <a:t>European Council conclusions also state that: “Women and men affect the climate differently: their consumption patterns are different and they have different CO2 footprints, and they are not represented equally in decision-making in this field … </a:t>
            </a:r>
            <a:endParaRPr sz="13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lang="et" sz="1350">
                <a:solidFill>
                  <a:srgbClr val="3E4047"/>
                </a:solidFill>
                <a:highlight>
                  <a:srgbClr val="FFFFFF"/>
                </a:highlight>
                <a:latin typeface="Roboto"/>
                <a:ea typeface="Roboto"/>
                <a:cs typeface="Roboto"/>
                <a:sym typeface="Roboto"/>
              </a:rPr>
              <a:t>The </a:t>
            </a:r>
            <a:r>
              <a:rPr lang="et" sz="1350">
                <a:solidFill>
                  <a:schemeClr val="hlink"/>
                </a:solidFill>
                <a:highlight>
                  <a:srgbClr val="FFFFFF"/>
                </a:highlight>
                <a:uFill>
                  <a:noFill/>
                </a:uFill>
                <a:latin typeface="Roboto"/>
                <a:ea typeface="Roboto"/>
                <a:cs typeface="Roboto"/>
                <a:sym typeface="Roboto"/>
                <a:hlinkClick r:id="rId3"/>
              </a:rPr>
              <a:t>European Parliament resolution of 20 April 2012</a:t>
            </a:r>
            <a:r>
              <a:rPr lang="et" sz="1350">
                <a:solidFill>
                  <a:srgbClr val="3E4047"/>
                </a:solidFill>
                <a:highlight>
                  <a:srgbClr val="FFFFFF"/>
                </a:highlight>
                <a:latin typeface="Roboto"/>
                <a:ea typeface="Roboto"/>
                <a:cs typeface="Roboto"/>
                <a:sym typeface="Roboto"/>
              </a:rPr>
              <a:t> on women and climate change is explicitly concerned with exposing and addressing the links between climate change and gender.</a:t>
            </a:r>
            <a:endParaRPr sz="13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lang="et" sz="1350">
                <a:solidFill>
                  <a:srgbClr val="3E4047"/>
                </a:solidFill>
                <a:highlight>
                  <a:srgbClr val="FFFFFF"/>
                </a:highlight>
                <a:latin typeface="Roboto"/>
                <a:ea typeface="Roboto"/>
                <a:cs typeface="Roboto"/>
                <a:sym typeface="Roboto"/>
              </a:rPr>
              <a:t>The important role played by women in implementing mitigation measures in daily life – for example, through energy- and water-saving practices, recycling measures and the use of eco-friendly and organic products.</a:t>
            </a:r>
            <a:endParaRPr sz="1350">
              <a:solidFill>
                <a:srgbClr val="3E4047"/>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80100" y="486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Everybody's right to live in a healthy environment</a:t>
            </a:r>
            <a:endParaRPr b="1">
              <a:solidFill>
                <a:srgbClr val="6AA84F"/>
              </a:solidFill>
            </a:endParaRPr>
          </a:p>
        </p:txBody>
      </p:sp>
      <p:sp>
        <p:nvSpPr>
          <p:cNvPr id="61" name="Google Shape;61;p14"/>
          <p:cNvSpPr txBox="1"/>
          <p:nvPr>
            <p:ph idx="1" type="body"/>
          </p:nvPr>
        </p:nvSpPr>
        <p:spPr>
          <a:xfrm>
            <a:off x="311700" y="1283625"/>
            <a:ext cx="8520600" cy="34164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0"/>
              </a:spcAft>
              <a:buNone/>
            </a:pPr>
            <a:r>
              <a:t/>
            </a:r>
            <a:endParaRPr sz="1200">
              <a:solidFill>
                <a:srgbClr val="202124"/>
              </a:solidFill>
              <a:highlight>
                <a:srgbClr val="FFFFFF"/>
              </a:highlight>
            </a:endParaRPr>
          </a:p>
          <a:p>
            <a:pPr indent="0" lvl="0" marL="0" rtl="0" algn="l">
              <a:spcBef>
                <a:spcPts val="1200"/>
              </a:spcBef>
              <a:spcAft>
                <a:spcPts val="0"/>
              </a:spcAft>
              <a:buNone/>
            </a:pPr>
            <a:r>
              <a:rPr lang="et" sz="3116">
                <a:solidFill>
                  <a:srgbClr val="202124"/>
                </a:solidFill>
                <a:highlight>
                  <a:srgbClr val="FFFFFF"/>
                </a:highlight>
              </a:rPr>
              <a:t>Environmental Justice or Environmental Equality by </a:t>
            </a:r>
            <a:r>
              <a:rPr lang="et" sz="3116" u="sng">
                <a:solidFill>
                  <a:schemeClr val="hlink"/>
                </a:solidFill>
                <a:highlight>
                  <a:srgbClr val="FFFFFF"/>
                </a:highlight>
                <a:hlinkClick r:id="rId3"/>
              </a:rPr>
              <a:t>MobilizeGreen</a:t>
            </a:r>
            <a:r>
              <a:rPr lang="et" sz="3116">
                <a:solidFill>
                  <a:srgbClr val="202124"/>
                </a:solidFill>
                <a:highlight>
                  <a:srgbClr val="FFFFFF"/>
                </a:highlight>
              </a:rPr>
              <a:t>: </a:t>
            </a:r>
            <a:r>
              <a:rPr lang="et" sz="3116">
                <a:solidFill>
                  <a:srgbClr val="202124"/>
                </a:solidFill>
                <a:highlight>
                  <a:srgbClr val="FFFFFF"/>
                </a:highlight>
              </a:rPr>
              <a:t>“Every single person has the right to live in a healthy environment, regardless of race, income, age, gender and nationality. No one's health or quality of life should suffer because of the environment they live in.” </a:t>
            </a:r>
            <a:endParaRPr sz="3116">
              <a:solidFill>
                <a:srgbClr val="202124"/>
              </a:solidFill>
              <a:highlight>
                <a:srgbClr val="FFFFFF"/>
              </a:highlight>
            </a:endParaRPr>
          </a:p>
          <a:p>
            <a:pPr indent="0" lvl="0" marL="0" rtl="0" algn="l">
              <a:spcBef>
                <a:spcPts val="1200"/>
              </a:spcBef>
              <a:spcAft>
                <a:spcPts val="0"/>
              </a:spcAft>
              <a:buNone/>
            </a:pPr>
            <a:r>
              <a:rPr lang="et" sz="3008">
                <a:solidFill>
                  <a:srgbClr val="202124"/>
                </a:solidFill>
                <a:highlight>
                  <a:schemeClr val="lt1"/>
                </a:highlight>
              </a:rPr>
              <a:t>If environmental equity is a basic human right, environmental justice is the act of protecting that right. </a:t>
            </a:r>
            <a:endParaRPr sz="3008">
              <a:solidFill>
                <a:srgbClr val="202124"/>
              </a:solidFill>
              <a:highlight>
                <a:schemeClr val="lt1"/>
              </a:highlight>
            </a:endParaRPr>
          </a:p>
          <a:p>
            <a:pPr indent="0" lvl="0" marL="0" rtl="0" algn="l">
              <a:spcBef>
                <a:spcPts val="1200"/>
              </a:spcBef>
              <a:spcAft>
                <a:spcPts val="0"/>
              </a:spcAft>
              <a:buClr>
                <a:schemeClr val="dk1"/>
              </a:buClr>
              <a:buSzPct val="36565"/>
              <a:buFont typeface="Arial"/>
              <a:buNone/>
            </a:pPr>
            <a:r>
              <a:rPr lang="et" sz="3008">
                <a:solidFill>
                  <a:srgbClr val="202124"/>
                </a:solidFill>
                <a:highlight>
                  <a:schemeClr val="lt1"/>
                </a:highlight>
              </a:rPr>
              <a:t>Environmental justice involves the actions and activism necessary to highlight inequities and level the playing field.</a:t>
            </a:r>
            <a:endParaRPr sz="3708"/>
          </a:p>
          <a:p>
            <a:pPr indent="0" lvl="0" marL="0" rtl="0" algn="l">
              <a:spcBef>
                <a:spcPts val="1200"/>
              </a:spcBef>
              <a:spcAft>
                <a:spcPts val="0"/>
              </a:spcAft>
              <a:buNone/>
            </a:pPr>
            <a:r>
              <a:t/>
            </a:r>
            <a:endParaRPr sz="2542">
              <a:solidFill>
                <a:srgbClr val="202124"/>
              </a:solidFill>
              <a:highlight>
                <a:srgbClr val="FFFFFF"/>
              </a:highlight>
            </a:endParaRPr>
          </a:p>
          <a:p>
            <a:pPr indent="0" lvl="0" marL="0" rtl="0" algn="l">
              <a:spcBef>
                <a:spcPts val="1200"/>
              </a:spcBef>
              <a:spcAft>
                <a:spcPts val="0"/>
              </a:spcAft>
              <a:buNone/>
            </a:pPr>
            <a:r>
              <a:t/>
            </a:r>
            <a:endParaRPr sz="1200">
              <a:solidFill>
                <a:srgbClr val="202124"/>
              </a:solidFill>
              <a:highlight>
                <a:srgbClr val="FFFFFF"/>
              </a:highlight>
            </a:endParaRPr>
          </a:p>
          <a:p>
            <a:pPr indent="0" lvl="0" marL="0" rtl="0" algn="l">
              <a:spcBef>
                <a:spcPts val="1200"/>
              </a:spcBef>
              <a:spcAft>
                <a:spcPts val="1200"/>
              </a:spcAft>
              <a:buNone/>
            </a:pPr>
            <a:r>
              <a:t/>
            </a:r>
            <a:endParaRPr sz="1200">
              <a:solidFill>
                <a:srgbClr val="202124"/>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Gender equality and environment: call for actions</a:t>
            </a:r>
            <a:endParaRPr b="1">
              <a:solidFill>
                <a:srgbClr val="6AA84F"/>
              </a:solidFill>
            </a:endParaRPr>
          </a:p>
        </p:txBody>
      </p:sp>
      <p:sp>
        <p:nvSpPr>
          <p:cNvPr id="176" name="Google Shape;176;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t" sz="1350">
                <a:solidFill>
                  <a:srgbClr val="3E4047"/>
                </a:solidFill>
                <a:highlight>
                  <a:srgbClr val="FFFFFF"/>
                </a:highlight>
                <a:latin typeface="Roboto"/>
                <a:ea typeface="Roboto"/>
                <a:cs typeface="Roboto"/>
                <a:sym typeface="Roboto"/>
              </a:rPr>
              <a:t> </a:t>
            </a:r>
            <a:r>
              <a:rPr lang="et" sz="1850">
                <a:solidFill>
                  <a:srgbClr val="3E4047"/>
                </a:solidFill>
                <a:highlight>
                  <a:srgbClr val="FFFFFF"/>
                </a:highlight>
                <a:latin typeface="Roboto"/>
                <a:ea typeface="Roboto"/>
                <a:cs typeface="Roboto"/>
                <a:sym typeface="Roboto"/>
              </a:rPr>
              <a:t>A balanced representation of women and men in decision-making in the field of climate change mitigation at all levels, including the EU level; </a:t>
            </a:r>
            <a:endParaRPr sz="18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lang="et" sz="1850">
                <a:solidFill>
                  <a:srgbClr val="3E4047"/>
                </a:solidFill>
                <a:highlight>
                  <a:srgbClr val="FFFFFF"/>
                </a:highlight>
                <a:latin typeface="Roboto"/>
                <a:ea typeface="Roboto"/>
                <a:cs typeface="Roboto"/>
                <a:sym typeface="Roboto"/>
              </a:rPr>
              <a:t>To support women in science and technology at national and European level; </a:t>
            </a:r>
            <a:endParaRPr sz="18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lang="et" sz="1850">
                <a:solidFill>
                  <a:srgbClr val="3E4047"/>
                </a:solidFill>
                <a:highlight>
                  <a:srgbClr val="FFFFFF"/>
                </a:highlight>
                <a:latin typeface="Roboto"/>
                <a:ea typeface="Roboto"/>
                <a:cs typeface="Roboto"/>
                <a:sym typeface="Roboto"/>
              </a:rPr>
              <a:t>To eliminate gender stereotypes and promote gender equality at all levels of education and training, as well as in working life; </a:t>
            </a:r>
            <a:endParaRPr sz="1850">
              <a:solidFill>
                <a:srgbClr val="3E4047"/>
              </a:solidFill>
              <a:highlight>
                <a:srgbClr val="FFFFFF"/>
              </a:highlight>
              <a:latin typeface="Roboto"/>
              <a:ea typeface="Roboto"/>
              <a:cs typeface="Roboto"/>
              <a:sym typeface="Roboto"/>
            </a:endParaRPr>
          </a:p>
          <a:p>
            <a:pPr indent="0" lvl="0" marL="0" rtl="0" algn="l">
              <a:spcBef>
                <a:spcPts val="1200"/>
              </a:spcBef>
              <a:spcAft>
                <a:spcPts val="1200"/>
              </a:spcAft>
              <a:buNone/>
            </a:pPr>
            <a:r>
              <a:rPr lang="et" sz="1850">
                <a:solidFill>
                  <a:srgbClr val="3E4047"/>
                </a:solidFill>
                <a:highlight>
                  <a:srgbClr val="FFFFFF"/>
                </a:highlight>
                <a:latin typeface="Roboto"/>
                <a:ea typeface="Roboto"/>
                <a:cs typeface="Roboto"/>
                <a:sym typeface="Roboto"/>
              </a:rPr>
              <a:t>To  integrate the principle of gender mainstreaming into all relevant legislation, policy measures and instruments related to climate change mitigation. </a:t>
            </a:r>
            <a:endParaRPr sz="2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Solutions to environmental problems </a:t>
            </a:r>
            <a:endParaRPr b="1">
              <a:solidFill>
                <a:srgbClr val="6AA84F"/>
              </a:solidFill>
            </a:endParaRPr>
          </a:p>
        </p:txBody>
      </p:sp>
      <p:sp>
        <p:nvSpPr>
          <p:cNvPr id="182" name="Google Shape;182;p33"/>
          <p:cNvSpPr txBox="1"/>
          <p:nvPr>
            <p:ph idx="1" type="body"/>
          </p:nvPr>
        </p:nvSpPr>
        <p:spPr>
          <a:xfrm>
            <a:off x="367475"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 sz="1450">
                <a:solidFill>
                  <a:srgbClr val="3E4047"/>
                </a:solidFill>
                <a:highlight>
                  <a:srgbClr val="FFFFFF"/>
                </a:highlight>
                <a:latin typeface="Roboto"/>
                <a:ea typeface="Roboto"/>
                <a:cs typeface="Roboto"/>
                <a:sym typeface="Roboto"/>
              </a:rPr>
              <a:t>Environment is a cross-cutting issue. </a:t>
            </a:r>
            <a:endParaRPr sz="14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lang="et" sz="1450">
                <a:solidFill>
                  <a:srgbClr val="3E4047"/>
                </a:solidFill>
                <a:highlight>
                  <a:srgbClr val="FFFFFF"/>
                </a:highlight>
                <a:latin typeface="Roboto"/>
                <a:ea typeface="Roboto"/>
                <a:cs typeface="Roboto"/>
                <a:sym typeface="Roboto"/>
              </a:rPr>
              <a:t>Environmental change and climate change are increasingly caused by developments taking place at the global level, including those relating to demographics, patterns of production and trade, and rapid technological progress. </a:t>
            </a:r>
            <a:r>
              <a:rPr lang="et" sz="1450" u="sng">
                <a:solidFill>
                  <a:schemeClr val="hlink"/>
                </a:solidFill>
                <a:highlight>
                  <a:srgbClr val="FFFFFF"/>
                </a:highlight>
                <a:latin typeface="Roboto"/>
                <a:ea typeface="Roboto"/>
                <a:cs typeface="Roboto"/>
                <a:sym typeface="Roboto"/>
                <a:hlinkClick r:id="rId3"/>
              </a:rPr>
              <a:t>https://eige.europa.eu/gender-mainstreaming/policy-areas/environment-and-climate-change</a:t>
            </a:r>
            <a:endParaRPr sz="14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lang="et" sz="1450">
                <a:solidFill>
                  <a:srgbClr val="3E4047"/>
                </a:solidFill>
                <a:highlight>
                  <a:srgbClr val="FFFFFF"/>
                </a:highlight>
                <a:latin typeface="Roboto"/>
                <a:ea typeface="Roboto"/>
                <a:cs typeface="Roboto"/>
                <a:sym typeface="Roboto"/>
              </a:rPr>
              <a:t>Gender is considered particularly relevant in climate protection policies.</a:t>
            </a:r>
            <a:endParaRPr sz="14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lang="et" sz="1450">
                <a:solidFill>
                  <a:srgbClr val="3E4047"/>
                </a:solidFill>
                <a:highlight>
                  <a:srgbClr val="FFFFFF"/>
                </a:highlight>
                <a:latin typeface="Roboto"/>
                <a:ea typeface="Roboto"/>
                <a:cs typeface="Roboto"/>
                <a:sym typeface="Roboto"/>
              </a:rPr>
              <a:t>UN 4th World Conference on Women in Beijing (1995) identified environment as one of 12 cri­tical areas for women. Area K of the Bei­jing Platform for Action (BPfA), on women and the environment, asserted that ‘women have an essential role to play in the development of sustainable and ecologically sound consump­tion and production patterns, and approaches to natural resource management’.</a:t>
            </a:r>
            <a:endParaRPr sz="1450">
              <a:solidFill>
                <a:srgbClr val="3E4047"/>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sz="1350">
              <a:solidFill>
                <a:srgbClr val="3E4047"/>
              </a:solidFill>
              <a:highlight>
                <a:srgbClr val="FFFFFF"/>
              </a:highlight>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8" name="Google Shape;188;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Female Pupil Building Robotic Car In Science Lesson  girls stem stock pictures, royalty-free photos &amp; images" id="189" name="Google Shape;189;p34"/>
          <p:cNvPicPr preferRelativeResize="0"/>
          <p:nvPr/>
        </p:nvPicPr>
        <p:blipFill>
          <a:blip r:embed="rId3">
            <a:alphaModFix/>
          </a:blip>
          <a:stretch>
            <a:fillRect/>
          </a:stretch>
        </p:blipFill>
        <p:spPr>
          <a:xfrm>
            <a:off x="793425" y="89375"/>
            <a:ext cx="5854849" cy="4356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t" sz="1900">
                <a:solidFill>
                  <a:srgbClr val="6AA84F"/>
                </a:solidFill>
                <a:highlight>
                  <a:srgbClr val="FFFFFF"/>
                </a:highlight>
                <a:latin typeface="Roboto"/>
                <a:ea typeface="Roboto"/>
                <a:cs typeface="Roboto"/>
                <a:sym typeface="Roboto"/>
              </a:rPr>
              <a:t>Practical examples of gender mainstreaming in environment and climate change</a:t>
            </a:r>
            <a:endParaRPr b="1" sz="3800">
              <a:solidFill>
                <a:srgbClr val="6AA84F"/>
              </a:solidFill>
            </a:endParaRPr>
          </a:p>
        </p:txBody>
      </p:sp>
      <p:sp>
        <p:nvSpPr>
          <p:cNvPr id="195" name="Google Shape;195;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 sz="1650">
                <a:solidFill>
                  <a:srgbClr val="3E4047"/>
                </a:solidFill>
                <a:highlight>
                  <a:srgbClr val="FFFFFF"/>
                </a:highlight>
                <a:latin typeface="Roboto"/>
                <a:ea typeface="Roboto"/>
                <a:cs typeface="Roboto"/>
                <a:sym typeface="Roboto"/>
              </a:rPr>
              <a:t>Sustainable development policies and programmes </a:t>
            </a:r>
            <a:r>
              <a:rPr lang="et" sz="1700"/>
              <a:t>Austria, Finland, Sweden (EIGE) </a:t>
            </a:r>
            <a:endParaRPr sz="1700"/>
          </a:p>
          <a:p>
            <a:pPr indent="0" lvl="0" marL="0" rtl="0" algn="l">
              <a:spcBef>
                <a:spcPts val="1200"/>
              </a:spcBef>
              <a:spcAft>
                <a:spcPts val="0"/>
              </a:spcAft>
              <a:buNone/>
            </a:pPr>
            <a:r>
              <a:rPr lang="et" sz="1650">
                <a:solidFill>
                  <a:srgbClr val="3E4047"/>
                </a:solidFill>
                <a:highlight>
                  <a:srgbClr val="FFFFFF"/>
                </a:highlight>
                <a:latin typeface="Roboto"/>
                <a:ea typeface="Roboto"/>
                <a:cs typeface="Roboto"/>
                <a:sym typeface="Roboto"/>
              </a:rPr>
              <a:t>As part of Finland’s presidency in the Nordic Council of Ministers in 2011, an </a:t>
            </a:r>
            <a:r>
              <a:rPr lang="et" sz="1650">
                <a:solidFill>
                  <a:schemeClr val="hlink"/>
                </a:solidFill>
                <a:highlight>
                  <a:srgbClr val="FFFFFF"/>
                </a:highlight>
                <a:uFill>
                  <a:noFill/>
                </a:uFill>
                <a:latin typeface="Roboto"/>
                <a:ea typeface="Roboto"/>
                <a:cs typeface="Roboto"/>
                <a:sym typeface="Roboto"/>
                <a:hlinkClick r:id="rId3"/>
              </a:rPr>
              <a:t>electronic portal</a:t>
            </a:r>
            <a:r>
              <a:rPr lang="et" sz="1650">
                <a:solidFill>
                  <a:srgbClr val="3E4047"/>
                </a:solidFill>
                <a:highlight>
                  <a:srgbClr val="FFFFFF"/>
                </a:highlight>
                <a:latin typeface="Roboto"/>
                <a:ea typeface="Roboto"/>
                <a:cs typeface="Roboto"/>
                <a:sym typeface="Roboto"/>
              </a:rPr>
              <a:t> about climate change and gender was created. </a:t>
            </a:r>
            <a:endParaRPr sz="16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lang="et" sz="1650">
                <a:solidFill>
                  <a:srgbClr val="3E4047"/>
                </a:solidFill>
                <a:highlight>
                  <a:srgbClr val="FFFFFF"/>
                </a:highlight>
                <a:latin typeface="Roboto"/>
                <a:ea typeface="Roboto"/>
                <a:cs typeface="Roboto"/>
                <a:sym typeface="Roboto"/>
              </a:rPr>
              <a:t>The Nordic gender equality ministers have been working to include a gender equality perspective into solutions targeted towards mitigation and adaptation work and to disseminate information on gender equality in climate change and sustainable development. </a:t>
            </a:r>
            <a:endParaRPr sz="1650">
              <a:solidFill>
                <a:srgbClr val="3E4047"/>
              </a:solidFill>
              <a:highlight>
                <a:srgbClr val="FFFFFF"/>
              </a:highlight>
              <a:latin typeface="Roboto"/>
              <a:ea typeface="Roboto"/>
              <a:cs typeface="Roboto"/>
              <a:sym typeface="Roboto"/>
            </a:endParaRPr>
          </a:p>
          <a:p>
            <a:pPr indent="0" lvl="0" marL="0" rtl="0" algn="l">
              <a:spcBef>
                <a:spcPts val="1200"/>
              </a:spcBef>
              <a:spcAft>
                <a:spcPts val="0"/>
              </a:spcAft>
              <a:buNone/>
            </a:pPr>
            <a:r>
              <a:rPr lang="et" sz="1650">
                <a:solidFill>
                  <a:srgbClr val="3E4047"/>
                </a:solidFill>
                <a:highlight>
                  <a:srgbClr val="FFFFFF"/>
                </a:highlight>
                <a:latin typeface="Roboto"/>
                <a:ea typeface="Roboto"/>
                <a:cs typeface="Roboto"/>
                <a:sym typeface="Roboto"/>
              </a:rPr>
              <a:t>The portal collects knowledge about climate and gender from a number of different perspectives including transport, consumption, food and energy.</a:t>
            </a:r>
            <a:endParaRPr sz="2100"/>
          </a:p>
          <a:p>
            <a:pPr indent="0" lvl="0" marL="0" rtl="0" algn="l">
              <a:spcBef>
                <a:spcPts val="1200"/>
              </a:spcBef>
              <a:spcAft>
                <a:spcPts val="1200"/>
              </a:spcAft>
              <a:buNone/>
            </a:pPr>
            <a:r>
              <a:t/>
            </a:r>
            <a:endParaRPr sz="2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1" name="Google Shape;201;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2" name="Google Shape;202;p3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In Estonia</a:t>
            </a:r>
            <a:endParaRPr/>
          </a:p>
        </p:txBody>
      </p:sp>
      <p:sp>
        <p:nvSpPr>
          <p:cNvPr id="208" name="Google Shape;208;p37"/>
          <p:cNvSpPr txBox="1"/>
          <p:nvPr>
            <p:ph idx="1" type="body"/>
          </p:nvPr>
        </p:nvSpPr>
        <p:spPr>
          <a:xfrm>
            <a:off x="366425"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t" u="sng">
                <a:solidFill>
                  <a:schemeClr val="hlink"/>
                </a:solidFill>
                <a:hlinkClick r:id="rId3"/>
              </a:rPr>
              <a:t>Naiste ja meeste võrdõiguslikkus: Keskkond ja sugu</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09" name="Google Shape;209;p37"/>
          <p:cNvPicPr preferRelativeResize="0"/>
          <p:nvPr/>
        </p:nvPicPr>
        <p:blipFill>
          <a:blip r:embed="rId4">
            <a:alphaModFix/>
          </a:blip>
          <a:stretch>
            <a:fillRect/>
          </a:stretch>
        </p:blipFill>
        <p:spPr>
          <a:xfrm>
            <a:off x="1696250" y="1807150"/>
            <a:ext cx="5240475" cy="3021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5" name="Google Shape;215;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6" name="Google Shape;216;p38"/>
          <p:cNvPicPr preferRelativeResize="0"/>
          <p:nvPr/>
        </p:nvPicPr>
        <p:blipFill>
          <a:blip r:embed="rId3">
            <a:alphaModFix/>
          </a:blip>
          <a:stretch>
            <a:fillRect/>
          </a:stretch>
        </p:blipFill>
        <p:spPr>
          <a:xfrm>
            <a:off x="311700" y="123100"/>
            <a:ext cx="836295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2" name="Google Shape;222;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t" sz="3200">
                <a:solidFill>
                  <a:srgbClr val="6AA84F"/>
                </a:solidFill>
              </a:rPr>
              <a:t>Thank you!</a:t>
            </a:r>
            <a:endParaRPr sz="3200">
              <a:solidFill>
                <a:srgbClr val="6AA84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8" name="Google Shape;68;p15"/>
          <p:cNvPicPr preferRelativeResize="0"/>
          <p:nvPr/>
        </p:nvPicPr>
        <p:blipFill>
          <a:blip r:embed="rId3">
            <a:alphaModFix/>
          </a:blip>
          <a:stretch>
            <a:fillRect/>
          </a:stretch>
        </p:blipFill>
        <p:spPr>
          <a:xfrm>
            <a:off x="875500" y="295300"/>
            <a:ext cx="7436075" cy="4533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Gender inequalities reduce environmental justice</a:t>
            </a:r>
            <a:endParaRPr b="1">
              <a:solidFill>
                <a:srgbClr val="6AA84F"/>
              </a:solidFill>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95000"/>
              </a:lnSpc>
              <a:spcBef>
                <a:spcPts val="0"/>
              </a:spcBef>
              <a:spcAft>
                <a:spcPts val="0"/>
              </a:spcAft>
              <a:buClr>
                <a:schemeClr val="dk1"/>
              </a:buClr>
              <a:buSzPts val="1100"/>
              <a:buFont typeface="Arial"/>
              <a:buNone/>
            </a:pPr>
            <a:r>
              <a:rPr lang="et" sz="2242">
                <a:solidFill>
                  <a:srgbClr val="202124"/>
                </a:solidFill>
                <a:highlight>
                  <a:schemeClr val="lt1"/>
                </a:highlight>
              </a:rPr>
              <a:t>Gender inequalities, such as weak rights to own land and reduced access to energy, water and sanitation facilities for women, have a negative impact on human health, the environment and sustainable development.</a:t>
            </a:r>
            <a:endParaRPr sz="2242">
              <a:solidFill>
                <a:srgbClr val="202124"/>
              </a:solidFill>
              <a:highlight>
                <a:schemeClr val="lt1"/>
              </a:highlight>
            </a:endParaRPr>
          </a:p>
          <a:p>
            <a:pPr indent="0" lvl="0" marL="0" rtl="0" algn="l">
              <a:lnSpc>
                <a:spcPct val="95000"/>
              </a:lnSpc>
              <a:spcBef>
                <a:spcPts val="1200"/>
              </a:spcBef>
              <a:spcAft>
                <a:spcPts val="0"/>
              </a:spcAft>
              <a:buClr>
                <a:schemeClr val="dk1"/>
              </a:buClr>
              <a:buSzPts val="1100"/>
              <a:buFont typeface="Arial"/>
              <a:buNone/>
            </a:pPr>
            <a:r>
              <a:rPr lang="et" sz="2242" u="sng">
                <a:solidFill>
                  <a:schemeClr val="hlink"/>
                </a:solidFill>
                <a:highlight>
                  <a:schemeClr val="lt1"/>
                </a:highlight>
                <a:hlinkClick r:id="rId3"/>
              </a:rPr>
              <a:t>https://www.unicef.org/press-releases/unicef-collecting-water-often-colossal-waste-time-women-and-girls</a:t>
            </a:r>
            <a:endParaRPr sz="2242">
              <a:solidFill>
                <a:srgbClr val="202124"/>
              </a:solidFill>
              <a:highlight>
                <a:schemeClr val="lt1"/>
              </a:highlight>
            </a:endParaRPr>
          </a:p>
          <a:p>
            <a:pPr indent="0" lvl="0" marL="0" rtl="0" algn="l">
              <a:lnSpc>
                <a:spcPct val="95000"/>
              </a:lnSpc>
              <a:spcBef>
                <a:spcPts val="1200"/>
              </a:spcBef>
              <a:spcAft>
                <a:spcPts val="0"/>
              </a:spcAft>
              <a:buClr>
                <a:schemeClr val="dk1"/>
              </a:buClr>
              <a:buSzPts val="1100"/>
              <a:buFont typeface="Arial"/>
              <a:buNone/>
            </a:pPr>
            <a:r>
              <a:rPr lang="et" sz="2242">
                <a:solidFill>
                  <a:srgbClr val="202124"/>
                </a:solidFill>
                <a:highlight>
                  <a:schemeClr val="lt1"/>
                </a:highlight>
              </a:rPr>
              <a:t>Gender equality prevents violence against women and girls. It's essential for economic prosperity. Societies that value women and men as equal are safer and healthier.</a:t>
            </a:r>
            <a:endParaRPr sz="2242">
              <a:solidFill>
                <a:srgbClr val="202124"/>
              </a:solidFill>
              <a:highlight>
                <a:schemeClr val="lt1"/>
              </a:highlight>
            </a:endParaRPr>
          </a:p>
          <a:p>
            <a:pPr indent="0" lvl="0" marL="0" rtl="0" algn="l">
              <a:lnSpc>
                <a:spcPct val="95000"/>
              </a:lnSpc>
              <a:spcBef>
                <a:spcPts val="1200"/>
              </a:spcBef>
              <a:spcAft>
                <a:spcPts val="1200"/>
              </a:spcAft>
              <a:buNone/>
            </a:pPr>
            <a:r>
              <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Women working in a field in Burundi" id="81" name="Google Shape;81;p17" title="Women working in a field in Burundi"/>
          <p:cNvPicPr preferRelativeResize="0"/>
          <p:nvPr/>
        </p:nvPicPr>
        <p:blipFill>
          <a:blip r:embed="rId3">
            <a:alphaModFix/>
          </a:blip>
          <a:stretch>
            <a:fillRect/>
          </a:stretch>
        </p:blipFill>
        <p:spPr>
          <a:xfrm>
            <a:off x="845100" y="611975"/>
            <a:ext cx="7824549" cy="419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What causes gender inequality</a:t>
            </a:r>
            <a:endParaRPr b="1">
              <a:solidFill>
                <a:srgbClr val="6AA84F"/>
              </a:solidFill>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a:solidFill>
                <a:srgbClr val="202124"/>
              </a:solidFill>
              <a:highlight>
                <a:srgbClr val="FFFFFF"/>
              </a:highlight>
            </a:endParaRPr>
          </a:p>
          <a:p>
            <a:pPr indent="-342900" lvl="0" marL="647700" marR="190500" rtl="0" algn="l">
              <a:spcBef>
                <a:spcPts val="900"/>
              </a:spcBef>
              <a:spcAft>
                <a:spcPts val="0"/>
              </a:spcAft>
              <a:buClr>
                <a:srgbClr val="202124"/>
              </a:buClr>
              <a:buSzPts val="1800"/>
              <a:buChar char="●"/>
            </a:pPr>
            <a:r>
              <a:rPr lang="et">
                <a:solidFill>
                  <a:srgbClr val="202124"/>
                </a:solidFill>
                <a:highlight>
                  <a:srgbClr val="FFFFFF"/>
                </a:highlight>
              </a:rPr>
              <a:t>Uneven access to education. </a:t>
            </a:r>
            <a:endParaRPr>
              <a:solidFill>
                <a:srgbClr val="202124"/>
              </a:solidFill>
              <a:highlight>
                <a:srgbClr val="FFFFFF"/>
              </a:highlight>
            </a:endParaRPr>
          </a:p>
          <a:p>
            <a:pPr indent="-342900" lvl="0" marL="647700" marR="190500" rtl="0" algn="l">
              <a:spcBef>
                <a:spcPts val="0"/>
              </a:spcBef>
              <a:spcAft>
                <a:spcPts val="0"/>
              </a:spcAft>
              <a:buClr>
                <a:srgbClr val="202124"/>
              </a:buClr>
              <a:buSzPts val="1800"/>
              <a:buChar char="●"/>
            </a:pPr>
            <a:r>
              <a:rPr lang="et">
                <a:solidFill>
                  <a:srgbClr val="202124"/>
                </a:solidFill>
                <a:highlight>
                  <a:srgbClr val="FFFFFF"/>
                </a:highlight>
              </a:rPr>
              <a:t>Lack of employment equality. </a:t>
            </a:r>
            <a:endParaRPr>
              <a:solidFill>
                <a:srgbClr val="202124"/>
              </a:solidFill>
              <a:highlight>
                <a:srgbClr val="FFFFFF"/>
              </a:highlight>
            </a:endParaRPr>
          </a:p>
          <a:p>
            <a:pPr indent="-342900" lvl="0" marL="647700" marR="190500" rtl="0" algn="l">
              <a:spcBef>
                <a:spcPts val="0"/>
              </a:spcBef>
              <a:spcAft>
                <a:spcPts val="0"/>
              </a:spcAft>
              <a:buClr>
                <a:srgbClr val="202124"/>
              </a:buClr>
              <a:buSzPts val="1800"/>
              <a:buChar char="●"/>
            </a:pPr>
            <a:r>
              <a:rPr lang="et">
                <a:solidFill>
                  <a:srgbClr val="202124"/>
                </a:solidFill>
                <a:highlight>
                  <a:srgbClr val="FFFFFF"/>
                </a:highlight>
              </a:rPr>
              <a:t>Job segregation. </a:t>
            </a:r>
            <a:endParaRPr>
              <a:solidFill>
                <a:srgbClr val="202124"/>
              </a:solidFill>
              <a:highlight>
                <a:srgbClr val="FFFFFF"/>
              </a:highlight>
            </a:endParaRPr>
          </a:p>
          <a:p>
            <a:pPr indent="-342900" lvl="0" marL="647700" marR="190500" rtl="0" algn="l">
              <a:spcBef>
                <a:spcPts val="0"/>
              </a:spcBef>
              <a:spcAft>
                <a:spcPts val="0"/>
              </a:spcAft>
              <a:buClr>
                <a:srgbClr val="202124"/>
              </a:buClr>
              <a:buSzPts val="1800"/>
              <a:buChar char="●"/>
            </a:pPr>
            <a:r>
              <a:rPr lang="et">
                <a:solidFill>
                  <a:srgbClr val="202124"/>
                </a:solidFill>
                <a:highlight>
                  <a:srgbClr val="FFFFFF"/>
                </a:highlight>
              </a:rPr>
              <a:t>Lack of legal protections. </a:t>
            </a:r>
            <a:endParaRPr>
              <a:solidFill>
                <a:srgbClr val="202124"/>
              </a:solidFill>
              <a:highlight>
                <a:srgbClr val="FFFFFF"/>
              </a:highlight>
            </a:endParaRPr>
          </a:p>
          <a:p>
            <a:pPr indent="-342900" lvl="0" marL="647700" marR="190500" rtl="0" algn="l">
              <a:spcBef>
                <a:spcPts val="0"/>
              </a:spcBef>
              <a:spcAft>
                <a:spcPts val="0"/>
              </a:spcAft>
              <a:buClr>
                <a:srgbClr val="202124"/>
              </a:buClr>
              <a:buSzPts val="1800"/>
              <a:buChar char="●"/>
            </a:pPr>
            <a:r>
              <a:rPr lang="et">
                <a:solidFill>
                  <a:srgbClr val="202124"/>
                </a:solidFill>
                <a:highlight>
                  <a:srgbClr val="FFFFFF"/>
                </a:highlight>
              </a:rPr>
              <a:t>Lack of bodily autonomy. </a:t>
            </a:r>
            <a:endParaRPr>
              <a:solidFill>
                <a:srgbClr val="202124"/>
              </a:solidFill>
              <a:highlight>
                <a:srgbClr val="FFFFFF"/>
              </a:highlight>
            </a:endParaRPr>
          </a:p>
          <a:p>
            <a:pPr indent="-342900" lvl="0" marL="647700" marR="190500" rtl="0" algn="l">
              <a:spcBef>
                <a:spcPts val="0"/>
              </a:spcBef>
              <a:spcAft>
                <a:spcPts val="0"/>
              </a:spcAft>
              <a:buClr>
                <a:srgbClr val="202124"/>
              </a:buClr>
              <a:buSzPts val="1800"/>
              <a:buChar char="●"/>
            </a:pPr>
            <a:r>
              <a:rPr lang="et">
                <a:solidFill>
                  <a:srgbClr val="202124"/>
                </a:solidFill>
                <a:highlight>
                  <a:srgbClr val="FFFFFF"/>
                </a:highlight>
              </a:rPr>
              <a:t>Poor medical care. </a:t>
            </a:r>
            <a:endParaRPr>
              <a:solidFill>
                <a:srgbClr val="202124"/>
              </a:solidFill>
              <a:highlight>
                <a:srgbClr val="FFFFFF"/>
              </a:highlight>
            </a:endParaRPr>
          </a:p>
          <a:p>
            <a:pPr indent="-342900" lvl="0" marL="647700" marR="190500" rtl="0" algn="l">
              <a:spcBef>
                <a:spcPts val="0"/>
              </a:spcBef>
              <a:spcAft>
                <a:spcPts val="0"/>
              </a:spcAft>
              <a:buClr>
                <a:srgbClr val="202124"/>
              </a:buClr>
              <a:buSzPts val="1800"/>
              <a:buChar char="●"/>
            </a:pPr>
            <a:r>
              <a:rPr lang="et">
                <a:solidFill>
                  <a:srgbClr val="202124"/>
                </a:solidFill>
                <a:highlight>
                  <a:srgbClr val="FFFFFF"/>
                </a:highlight>
              </a:rPr>
              <a:t>Lack of religious freedom. </a:t>
            </a:r>
            <a:endParaRPr>
              <a:solidFill>
                <a:srgbClr val="202124"/>
              </a:solidFill>
              <a:highlight>
                <a:srgbClr val="FFFFFF"/>
              </a:highlight>
            </a:endParaRPr>
          </a:p>
          <a:p>
            <a:pPr indent="-342900" lvl="0" marL="647700" marR="190500" rtl="0" algn="l">
              <a:spcBef>
                <a:spcPts val="0"/>
              </a:spcBef>
              <a:spcAft>
                <a:spcPts val="0"/>
              </a:spcAft>
              <a:buClr>
                <a:srgbClr val="202124"/>
              </a:buClr>
              <a:buSzPts val="1800"/>
              <a:buChar char="●"/>
            </a:pPr>
            <a:r>
              <a:rPr lang="et">
                <a:solidFill>
                  <a:srgbClr val="202124"/>
                </a:solidFill>
                <a:highlight>
                  <a:srgbClr val="FFFFFF"/>
                </a:highlight>
              </a:rPr>
              <a:t>Lack of political representation.</a:t>
            </a:r>
            <a:endParaRPr>
              <a:solidFill>
                <a:srgbClr val="202124"/>
              </a:solidFill>
              <a:highlight>
                <a:srgbClr val="FFFFFF"/>
              </a:highlight>
            </a:endParaRPr>
          </a:p>
          <a:p>
            <a:pPr indent="0" lvl="0" marL="0" rtl="0" algn="l">
              <a:spcBef>
                <a:spcPts val="300"/>
              </a:spcBef>
              <a:spcAft>
                <a:spcPts val="1200"/>
              </a:spcAft>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Marokko Saisonarbeiter auf einem Erdbeerfeld" id="94" name="Google Shape;94;p19" title="Marokko Saisonarbeiter auf einem Erdbeerfeld"/>
          <p:cNvPicPr preferRelativeResize="0"/>
          <p:nvPr/>
        </p:nvPicPr>
        <p:blipFill>
          <a:blip r:embed="rId3">
            <a:alphaModFix/>
          </a:blip>
          <a:stretch>
            <a:fillRect/>
          </a:stretch>
        </p:blipFill>
        <p:spPr>
          <a:xfrm>
            <a:off x="743100" y="505900"/>
            <a:ext cx="7911976" cy="4127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423250" y="0"/>
            <a:ext cx="84090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t">
                <a:solidFill>
                  <a:srgbClr val="6AA84F"/>
                </a:solidFill>
              </a:rPr>
              <a:t>Components of gender Inequality Index (UNDP)</a:t>
            </a:r>
            <a:endParaRPr b="1">
              <a:solidFill>
                <a:srgbClr val="6AA84F"/>
              </a:solidFill>
            </a:endParaRPr>
          </a:p>
        </p:txBody>
      </p:sp>
      <p:sp>
        <p:nvSpPr>
          <p:cNvPr id="100" name="Google Shape;10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1" name="Google Shape;101;p20"/>
          <p:cNvPicPr preferRelativeResize="0"/>
          <p:nvPr/>
        </p:nvPicPr>
        <p:blipFill>
          <a:blip r:embed="rId3">
            <a:alphaModFix/>
          </a:blip>
          <a:stretch>
            <a:fillRect/>
          </a:stretch>
        </p:blipFill>
        <p:spPr>
          <a:xfrm>
            <a:off x="82125" y="515950"/>
            <a:ext cx="8409050" cy="50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t">
                <a:solidFill>
                  <a:srgbClr val="6AA84F"/>
                </a:solidFill>
              </a:rPr>
              <a:t>EIGE Gender Equality Index</a:t>
            </a:r>
            <a:endParaRPr b="1">
              <a:solidFill>
                <a:srgbClr val="6AA84F"/>
              </a:solidFill>
            </a:endParaRPr>
          </a:p>
        </p:txBody>
      </p:sp>
      <p:sp>
        <p:nvSpPr>
          <p:cNvPr id="107" name="Google Shape;107;p21"/>
          <p:cNvSpPr txBox="1"/>
          <p:nvPr>
            <p:ph idx="1" type="body"/>
          </p:nvPr>
        </p:nvSpPr>
        <p:spPr>
          <a:xfrm>
            <a:off x="975824" y="1584119"/>
            <a:ext cx="7230300" cy="302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t" u="sng">
                <a:solidFill>
                  <a:schemeClr val="hlink"/>
                </a:solidFill>
                <a:hlinkClick r:id="rId3"/>
              </a:rPr>
              <a:t>https://eige.europa.eu/gender-equality-index/2021/DE</a:t>
            </a:r>
            <a:endParaRPr/>
          </a:p>
          <a:p>
            <a:pPr indent="0" lvl="0" marL="0" rtl="0" algn="l">
              <a:spcBef>
                <a:spcPts val="1200"/>
              </a:spcBef>
              <a:spcAft>
                <a:spcPts val="1200"/>
              </a:spcAft>
              <a:buNone/>
            </a:pPr>
            <a:r>
              <a:t/>
            </a:r>
            <a:endParaRPr/>
          </a:p>
        </p:txBody>
      </p:sp>
      <p:pic>
        <p:nvPicPr>
          <p:cNvPr id="108" name="Google Shape;108;p21"/>
          <p:cNvPicPr preferRelativeResize="0"/>
          <p:nvPr/>
        </p:nvPicPr>
        <p:blipFill>
          <a:blip r:embed="rId4">
            <a:alphaModFix/>
          </a:blip>
          <a:stretch>
            <a:fillRect/>
          </a:stretch>
        </p:blipFill>
        <p:spPr>
          <a:xfrm>
            <a:off x="711325" y="957575"/>
            <a:ext cx="7759325" cy="45552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