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0" r:id="rId3"/>
    <p:sldId id="286" r:id="rId4"/>
    <p:sldId id="306" r:id="rId5"/>
    <p:sldId id="413" r:id="rId6"/>
    <p:sldId id="261" r:id="rId7"/>
    <p:sldId id="409" r:id="rId8"/>
    <p:sldId id="423" r:id="rId9"/>
    <p:sldId id="269" r:id="rId10"/>
    <p:sldId id="268" r:id="rId11"/>
    <p:sldId id="265" r:id="rId12"/>
    <p:sldId id="263" r:id="rId13"/>
    <p:sldId id="422" r:id="rId14"/>
    <p:sldId id="266" r:id="rId1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o Krustok" initials="IK" lastIdx="1" clrIdx="0">
    <p:extLst>
      <p:ext uri="{19B8F6BF-5375-455C-9EA6-DF929625EA0E}">
        <p15:presenceInfo xmlns:p15="http://schemas.microsoft.com/office/powerpoint/2012/main" userId="S::ivo.krustok@riigikantselei.ee::6b8f90d4-50d9-4105-b4e0-baaf1a2ea0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0" autoAdjust="0"/>
  </p:normalViewPr>
  <p:slideViewPr>
    <p:cSldViewPr snapToGrid="0">
      <p:cViewPr varScale="1">
        <p:scale>
          <a:sx n="94" d="100"/>
          <a:sy n="94"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1820B-D1B6-48CD-9195-773BC8C7987A}" type="datetimeFigureOut">
              <a:rPr lang="et-EE" smtClean="0"/>
              <a:t>02.05.2022</a:t>
            </a:fld>
            <a:endParaRPr lang="et-EE" dirty="0"/>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FBE0B-50F3-43FD-BCED-3941ED8BCCE9}" type="slidenum">
              <a:rPr lang="et-EE" smtClean="0"/>
              <a:t>‹#›</a:t>
            </a:fld>
            <a:endParaRPr lang="et-EE" dirty="0"/>
          </a:p>
        </p:txBody>
      </p:sp>
    </p:spTree>
    <p:extLst>
      <p:ext uri="{BB962C8B-B14F-4D97-AF65-F5344CB8AC3E}">
        <p14:creationId xmlns:p14="http://schemas.microsoft.com/office/powerpoint/2010/main" val="272499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4F3484B2-7D45-46A9-AA10-C2234E88C9BE}" type="slidenum">
              <a:rPr lang="et-EE" smtClean="0"/>
              <a:t>1</a:t>
            </a:fld>
            <a:endParaRPr lang="et-EE" dirty="0"/>
          </a:p>
        </p:txBody>
      </p:sp>
    </p:spTree>
    <p:extLst>
      <p:ext uri="{BB962C8B-B14F-4D97-AF65-F5344CB8AC3E}">
        <p14:creationId xmlns:p14="http://schemas.microsoft.com/office/powerpoint/2010/main" val="146463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Nõudepõhine ühistransport – kuidas arendatakse? Häid näiteid.</a:t>
            </a:r>
          </a:p>
        </p:txBody>
      </p:sp>
      <p:sp>
        <p:nvSpPr>
          <p:cNvPr id="4" name="Slaidinumbri kohatäide 3"/>
          <p:cNvSpPr>
            <a:spLocks noGrp="1"/>
          </p:cNvSpPr>
          <p:nvPr>
            <p:ph type="sldNum" sz="quarter" idx="5"/>
          </p:nvPr>
        </p:nvSpPr>
        <p:spPr/>
        <p:txBody>
          <a:bodyPr/>
          <a:lstStyle/>
          <a:p>
            <a:fld id="{176FBE0B-50F3-43FD-BCED-3941ED8BCCE9}" type="slidenum">
              <a:rPr lang="et-EE" smtClean="0"/>
              <a:t>10</a:t>
            </a:fld>
            <a:endParaRPr lang="et-EE" dirty="0"/>
          </a:p>
        </p:txBody>
      </p:sp>
    </p:spTree>
    <p:extLst>
      <p:ext uri="{BB962C8B-B14F-4D97-AF65-F5344CB8AC3E}">
        <p14:creationId xmlns:p14="http://schemas.microsoft.com/office/powerpoint/2010/main" val="220718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Jäätmete ringlussevõtus on oluline </a:t>
            </a:r>
            <a:r>
              <a:rPr lang="et-EE" dirty="0" err="1"/>
              <a:t>KOVide</a:t>
            </a:r>
            <a:r>
              <a:rPr lang="et-EE" dirty="0"/>
              <a:t> vastutus ja õigused selgemaks teha.</a:t>
            </a:r>
          </a:p>
        </p:txBody>
      </p:sp>
      <p:sp>
        <p:nvSpPr>
          <p:cNvPr id="4" name="Slaidinumbri kohatäide 3"/>
          <p:cNvSpPr>
            <a:spLocks noGrp="1"/>
          </p:cNvSpPr>
          <p:nvPr>
            <p:ph type="sldNum" sz="quarter" idx="5"/>
          </p:nvPr>
        </p:nvSpPr>
        <p:spPr/>
        <p:txBody>
          <a:bodyPr/>
          <a:lstStyle/>
          <a:p>
            <a:fld id="{176FBE0B-50F3-43FD-BCED-3941ED8BCCE9}" type="slidenum">
              <a:rPr lang="et-EE" smtClean="0"/>
              <a:t>11</a:t>
            </a:fld>
            <a:endParaRPr lang="et-EE"/>
          </a:p>
        </p:txBody>
      </p:sp>
    </p:spTree>
    <p:extLst>
      <p:ext uri="{BB962C8B-B14F-4D97-AF65-F5344CB8AC3E}">
        <p14:creationId xmlns:p14="http://schemas.microsoft.com/office/powerpoint/2010/main" val="46716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Rohepööre on viimase aja üks põnevamaid termineid. See eeldab, et järsku hakkab toimuma suurem tõmblemine – kõik peavad hakkama pöörama ja asju teisiti tegema, kui varem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Tegelikkuses oleme olnud sellel teel üsna kaua – teel keskkonnasõbralikuma maailma, kliimamuutuste leevendamise ja kestliku majanduse poole.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Viimastel aastatel toimunud arengud on aga tõesti pöördelised olnud. Roheline areng pole enam kõrvaline.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3F67E-8522-4CCC-B066-0118A95DD793}"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86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4F3484B2-7D45-46A9-AA10-C2234E88C9BE}" type="slidenum">
              <a:rPr lang="et-EE" smtClean="0"/>
              <a:t>14</a:t>
            </a:fld>
            <a:endParaRPr lang="et-EE" dirty="0"/>
          </a:p>
        </p:txBody>
      </p:sp>
    </p:spTree>
    <p:extLst>
      <p:ext uri="{BB962C8B-B14F-4D97-AF65-F5344CB8AC3E}">
        <p14:creationId xmlns:p14="http://schemas.microsoft.com/office/powerpoint/2010/main" val="348806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Rohepöördest on tegelikult lihtne aru saada.</a:t>
            </a:r>
          </a:p>
          <a:p>
            <a:r>
              <a:rPr lang="et-EE" dirty="0"/>
              <a:t>Elame edukalt nii, et me ei tee loodusele haiget.</a:t>
            </a:r>
          </a:p>
          <a:p>
            <a:r>
              <a:rPr lang="et-EE" dirty="0"/>
              <a:t>Teeme muutuseid selleks, et me maksaksime vähem energia eest, lastel turvaline jne.</a:t>
            </a:r>
          </a:p>
          <a:p>
            <a:r>
              <a:rPr lang="et-EE" dirty="0"/>
              <a:t>Lastel on edaspidi ka perspektiiv.</a:t>
            </a:r>
          </a:p>
          <a:p>
            <a:endParaRPr lang="et-EE" dirty="0"/>
          </a:p>
        </p:txBody>
      </p:sp>
      <p:sp>
        <p:nvSpPr>
          <p:cNvPr id="4" name="Slaidinumbri kohatäide 3"/>
          <p:cNvSpPr>
            <a:spLocks noGrp="1"/>
          </p:cNvSpPr>
          <p:nvPr>
            <p:ph type="sldNum" sz="quarter" idx="5"/>
          </p:nvPr>
        </p:nvSpPr>
        <p:spPr/>
        <p:txBody>
          <a:bodyPr/>
          <a:lstStyle/>
          <a:p>
            <a:fld id="{176FBE0B-50F3-43FD-BCED-3941ED8BCCE9}" type="slidenum">
              <a:rPr lang="et-EE" smtClean="0"/>
              <a:t>2</a:t>
            </a:fld>
            <a:endParaRPr lang="et-EE" dirty="0"/>
          </a:p>
        </p:txBody>
      </p:sp>
    </p:spTree>
    <p:extLst>
      <p:ext uri="{BB962C8B-B14F-4D97-AF65-F5344CB8AC3E}">
        <p14:creationId xmlns:p14="http://schemas.microsoft.com/office/powerpoint/2010/main" val="257490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Rohepööre on viimase aja üks põnevamaid termineid. See eeldab, et järsku hakkab toimuma suurem tõmblemine – kõik peavad hakkama pöörama ja asju teisiti tegema, kui varem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Tegelikkuses oleme olnud sellel teel üsna kaua – teel keskkonnasõbralikuma maailma, kliimamuutuste leevendamise ja kestliku majanduse poole.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Viimastel aastatel toimunud arengud on aga tõesti pöördelised olnud. Roheline areng pole enam kõrvaline.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3F67E-8522-4CCC-B066-0118A95DD793}"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58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idi pildi kohatäide 1"/>
          <p:cNvSpPr>
            <a:spLocks noGrp="1" noRot="1" noChangeAspect="1" noTextEdit="1"/>
          </p:cNvSpPr>
          <p:nvPr>
            <p:ph type="sldImg"/>
          </p:nvPr>
        </p:nvSpPr>
        <p:spPr/>
      </p:sp>
      <p:sp>
        <p:nvSpPr>
          <p:cNvPr id="3" name="Märkmete kohatäide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Euroopa Liidus on lepitud kokku eesmärk saavutada kliimaneutraalsus aastaks 2050 üle Euroopa. Eesti 2035 raames on sama kohustus võetud ka Eestile. On seatud uued eesmärgid elurikkuse kaitsele, ringmajandusele, saaste vähendamisele, mahepõllumajandusele jne ning roheteemad on ka VV tegevusprogrammis prioriteetsed.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Ka on Euroopa Komisjon pakkunud välja uue seadusandluse paketi, et need eesmärgid saavutada. Samuti sisustame me uut keskkonnavaldkonna arengukava ja teisi arengukavasid nende eesmärkide raames.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Kestlik majandus ja ühiskond pole seega enam umbmäärane eesmärk kauges tulevikus vaid selge siht, mis seab ootused juba tänaseks meile kõigile.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See on tõesti pöördeline. Väljakutsuv ja keeruline, ent samas möödapääsmatu.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Möödapääsmatu, sest kuigi meid mõjutab kõige otsesemalt Eesti ja Euroopa Liidu poliitika ning meie ühiskonna ootused, on samal suunal tegelikult kogu maailm.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t-EE" sz="1800" dirty="0">
                <a:effectLst/>
                <a:latin typeface="Calibri" panose="020F0502020204030204" pitchFamily="34" charset="0"/>
                <a:ea typeface="Calibri" panose="020F0502020204030204" pitchFamily="34" charset="0"/>
                <a:cs typeface="Times New Roman" panose="02020603050405020304" pitchFamily="18" charset="0"/>
              </a:rPr>
              <a:t>See suund toob kaasa väga palju erinevaid muudatusi.</a:t>
            </a:r>
          </a:p>
          <a:p>
            <a:pPr marL="342900" lvl="0" indent="-342900">
              <a:lnSpc>
                <a:spcPct val="107000"/>
              </a:lnSpc>
              <a:spcAft>
                <a:spcPts val="800"/>
              </a:spcAft>
              <a:buFont typeface="Symbol" panose="05050102010706020507" pitchFamily="18" charset="2"/>
              <a:buChar char=""/>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r>
              <a:rPr lang="et-EE" sz="1800" dirty="0"/>
              <a:t>Põhineb Eesti 2035 strateegial ning selle iga-aastaselt uuendataval tegevuskaval.</a:t>
            </a:r>
          </a:p>
          <a:p>
            <a:pPr marL="0" indent="0">
              <a:buFontTx/>
              <a:buNone/>
            </a:pPr>
            <a:r>
              <a:rPr lang="et-EE" sz="1800" dirty="0"/>
              <a:t>4 alustala: </a:t>
            </a:r>
          </a:p>
          <a:p>
            <a:pPr marL="0" indent="0">
              <a:buFontTx/>
              <a:buNone/>
            </a:pPr>
            <a:r>
              <a:rPr lang="et-EE" sz="1800" dirty="0"/>
              <a:t>Majandus ja kliima</a:t>
            </a:r>
          </a:p>
          <a:p>
            <a:pPr marL="0" indent="0">
              <a:buFontTx/>
              <a:buNone/>
            </a:pPr>
            <a:r>
              <a:rPr lang="et-EE" sz="1800" dirty="0"/>
              <a:t>Ruum ja liikuvus</a:t>
            </a:r>
          </a:p>
          <a:p>
            <a:pPr marL="0" indent="0">
              <a:buFontTx/>
              <a:buNone/>
            </a:pPr>
            <a:r>
              <a:rPr lang="et-EE" sz="1800" dirty="0"/>
              <a:t>Oskused ja tööturg</a:t>
            </a:r>
          </a:p>
          <a:p>
            <a:pPr marL="0" indent="0">
              <a:buFontTx/>
              <a:buNone/>
            </a:pPr>
            <a:r>
              <a:rPr lang="et-EE" sz="1800" dirty="0"/>
              <a:t>Tervis ja sotsiaalkaitse</a:t>
            </a:r>
          </a:p>
          <a:p>
            <a:pPr marL="0" indent="0">
              <a:buFontTx/>
              <a:buNone/>
            </a:pPr>
            <a:r>
              <a:rPr lang="et-EE" sz="1800" dirty="0"/>
              <a:t>Riigivalitsemine</a:t>
            </a:r>
          </a:p>
          <a:p>
            <a:pPr marL="0" indent="0">
              <a:buFontTx/>
              <a:buNone/>
            </a:pPr>
            <a:endParaRPr lang="et-EE" sz="1800" dirty="0"/>
          </a:p>
          <a:p>
            <a:pPr marL="0" indent="0">
              <a:buFontTx/>
              <a:buNone/>
            </a:pPr>
            <a:r>
              <a:rPr lang="et-EE" sz="1800" dirty="0"/>
              <a:t>Praegu osad valdkonnad väga hästi läbi mõtestatud, millede osas kohandusi tuleb vähem</a:t>
            </a:r>
          </a:p>
          <a:p>
            <a:pPr marL="0" indent="0">
              <a:buFontTx/>
              <a:buNone/>
            </a:pPr>
            <a:r>
              <a:rPr lang="et-EE" sz="1800" dirty="0"/>
              <a:t>Teised valdkonnad vajavad rohkem – nt elurikkus</a:t>
            </a:r>
          </a:p>
          <a:p>
            <a:pPr marL="0" indent="0">
              <a:buFontTx/>
              <a:buNone/>
            </a:pPr>
            <a:r>
              <a:rPr lang="et-EE" sz="1800" dirty="0" err="1"/>
              <a:t>Rohe-ja</a:t>
            </a:r>
            <a:r>
              <a:rPr lang="et-EE" sz="1800" dirty="0"/>
              <a:t> digipöörde seosed</a:t>
            </a:r>
          </a:p>
          <a:p>
            <a:pPr marL="0" indent="0">
              <a:buFontTx/>
              <a:buNone/>
            </a:pPr>
            <a:r>
              <a:rPr lang="et-EE" sz="1800" dirty="0"/>
              <a:t>Andmed</a:t>
            </a:r>
          </a:p>
          <a:p>
            <a:pPr marL="0" indent="0">
              <a:buFontTx/>
              <a:buNone/>
            </a:pPr>
            <a:endParaRPr lang="et-EE" sz="1800" dirty="0"/>
          </a:p>
          <a:p>
            <a:pPr marL="0" indent="0">
              <a:buFontTx/>
              <a:buNone/>
            </a:pPr>
            <a:endParaRPr lang="et-EE" sz="1800" dirty="0"/>
          </a:p>
          <a:p>
            <a:pPr marL="0" indent="0">
              <a:buFontTx/>
              <a:buNone/>
            </a:pPr>
            <a:r>
              <a:rPr lang="et-EE" sz="1800" dirty="0"/>
              <a:t>Praegu koostatakse:</a:t>
            </a:r>
          </a:p>
          <a:p>
            <a:pPr marL="0" indent="0">
              <a:buFontTx/>
              <a:buNone/>
            </a:pPr>
            <a:r>
              <a:rPr lang="et-EE" sz="1800" dirty="0"/>
              <a:t>KEVAD</a:t>
            </a:r>
          </a:p>
          <a:p>
            <a:pPr marL="0" indent="0">
              <a:buFontTx/>
              <a:buNone/>
            </a:pPr>
            <a:r>
              <a:rPr lang="et-EE" sz="1800" dirty="0"/>
              <a:t>MAK</a:t>
            </a:r>
          </a:p>
          <a:p>
            <a:pPr marL="0" indent="0">
              <a:buFontTx/>
              <a:buNone/>
            </a:pPr>
            <a:r>
              <a:rPr lang="et-EE" sz="1800" dirty="0"/>
              <a:t>ENMAK</a:t>
            </a:r>
          </a:p>
          <a:p>
            <a:pPr marL="0" indent="0">
              <a:buFontTx/>
              <a:buNone/>
            </a:pPr>
            <a:r>
              <a:rPr lang="et-EE" sz="1800" dirty="0"/>
              <a:t>Elukeskkonna </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t-EE" dirty="0"/>
          </a:p>
        </p:txBody>
      </p:sp>
      <p:sp>
        <p:nvSpPr>
          <p:cNvPr id="18436" name="Slaidinumbri kohatäide 3"/>
          <p:cNvSpPr>
            <a:spLocks noGrp="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1pPr>
            <a:lvl2pPr>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2pPr>
            <a:lvl3pPr>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3pPr>
            <a:lvl4pPr>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4pPr>
            <a:lvl5pPr>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5pPr>
            <a:lvl6pPr marL="2514600" indent="-228600" defTabSz="449263" eaLnBrk="0" fontAlgn="base" hangingPunct="0">
              <a:spcBef>
                <a:spcPct val="0"/>
              </a:spcBef>
              <a:spcAft>
                <a:spcPct val="0"/>
              </a:spcAft>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6pPr>
            <a:lvl7pPr marL="2971800" indent="-228600" defTabSz="449263" eaLnBrk="0" fontAlgn="base" hangingPunct="0">
              <a:spcBef>
                <a:spcPct val="0"/>
              </a:spcBef>
              <a:spcAft>
                <a:spcPct val="0"/>
              </a:spcAft>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7pPr>
            <a:lvl8pPr marL="3429000" indent="-228600" defTabSz="449263" eaLnBrk="0" fontAlgn="base" hangingPunct="0">
              <a:spcBef>
                <a:spcPct val="0"/>
              </a:spcBef>
              <a:spcAft>
                <a:spcPct val="0"/>
              </a:spcAft>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8pPr>
            <a:lvl9pPr marL="3886200" indent="-228600" defTabSz="449263" eaLnBrk="0" fontAlgn="base" hangingPunct="0">
              <a:spcBef>
                <a:spcPct val="0"/>
              </a:spcBef>
              <a:spcAft>
                <a:spcPct val="0"/>
              </a:spcAft>
              <a:tabLst>
                <a:tab pos="425450" algn="l"/>
                <a:tab pos="852488" algn="l"/>
                <a:tab pos="1279525" algn="l"/>
                <a:tab pos="1706563" algn="l"/>
                <a:tab pos="2132013" algn="l"/>
                <a:tab pos="2559050" algn="l"/>
                <a:tab pos="2986088" algn="l"/>
              </a:tabLst>
              <a:defRPr>
                <a:solidFill>
                  <a:schemeClr val="tx1"/>
                </a:solidFill>
                <a:latin typeface="Roboto Condensed" panose="02000000000000000000" pitchFamily="2" charset="0"/>
                <a:ea typeface="Microsoft YaHei" panose="020B0503020204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tab pos="425450" algn="l"/>
                <a:tab pos="852488" algn="l"/>
                <a:tab pos="1279525" algn="l"/>
                <a:tab pos="1706563" algn="l"/>
                <a:tab pos="2132013" algn="l"/>
                <a:tab pos="2559050" algn="l"/>
                <a:tab pos="2986088" algn="l"/>
              </a:tabLst>
              <a:defRPr/>
            </a:pPr>
            <a:fld id="{968AAAC0-EB42-414C-80E2-6CEB5F8A005A}" type="slidenum">
              <a:rPr kumimoji="0" lang="et-E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tab pos="425450" algn="l"/>
                  <a:tab pos="852488" algn="l"/>
                  <a:tab pos="1279525" algn="l"/>
                  <a:tab pos="1706563" algn="l"/>
                  <a:tab pos="2132013" algn="l"/>
                  <a:tab pos="2559050" algn="l"/>
                  <a:tab pos="2986088" algn="l"/>
                </a:tabLst>
                <a:defRPr/>
              </a:pPr>
              <a:t>4</a:t>
            </a:fld>
            <a:endParaRPr kumimoji="0" lang="et-EE"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Tree>
    <p:extLst>
      <p:ext uri="{BB962C8B-B14F-4D97-AF65-F5344CB8AC3E}">
        <p14:creationId xmlns:p14="http://schemas.microsoft.com/office/powerpoint/2010/main" val="315625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a:t>Set near-term milestones to get on track for long-term targets Governments need to provide credible step‐by‐step plans to reach their net zero goals,  building confidence among investors, industry, citizens and other countries.  Governments must  put  in  place  long‐term  policy  frameworks  to allow all  branches  of  government  and  stakeholders  to  plan  for  change  and  facilitate  an  orderly  transition.  Long‐term national low‐emissions strategies, called for by the Paris Agreement, can set  out a vision for national transitions, as this report has done on a global level. These long‐ term  objectives  need  to  be  linked  to measurable  short‐term  targets and  policies. Our  pathway details more than 400 sectoral and technology milestones to guide the global  journey to net zero by 2050. </a:t>
            </a:r>
            <a:endParaRPr lang="et-EE" dirty="0"/>
          </a:p>
        </p:txBody>
      </p:sp>
      <p:sp>
        <p:nvSpPr>
          <p:cNvPr id="4" name="Slaidinumbri kohatäide 3"/>
          <p:cNvSpPr>
            <a:spLocks noGrp="1"/>
          </p:cNvSpPr>
          <p:nvPr>
            <p:ph type="sldNum" sz="quarter" idx="5"/>
          </p:nvPr>
        </p:nvSpPr>
        <p:spPr/>
        <p:txBody>
          <a:bodyPr/>
          <a:lstStyle/>
          <a:p>
            <a:pPr marL="0" marR="0" lvl="0" indent="0" algn="r" defTabSz="1214963" rtl="0" eaLnBrk="1" fontAlgn="auto" latinLnBrk="0" hangingPunct="1">
              <a:lnSpc>
                <a:spcPct val="100000"/>
              </a:lnSpc>
              <a:spcBef>
                <a:spcPts val="0"/>
              </a:spcBef>
              <a:spcAft>
                <a:spcPts val="0"/>
              </a:spcAft>
              <a:buClrTx/>
              <a:buSzTx/>
              <a:buFontTx/>
              <a:buNone/>
              <a:tabLst/>
              <a:defRPr/>
            </a:pPr>
            <a:fld id="{4F3484B2-7D45-46A9-AA10-C2234E88C9BE}" type="slidenum">
              <a:rPr kumimoji="0" lang="et-E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4963" rtl="0" eaLnBrk="1" fontAlgn="auto" latinLnBrk="0" hangingPunct="1">
                <a:lnSpc>
                  <a:spcPct val="100000"/>
                </a:lnSpc>
                <a:spcBef>
                  <a:spcPts val="0"/>
                </a:spcBef>
                <a:spcAft>
                  <a:spcPts val="0"/>
                </a:spcAft>
                <a:buClrTx/>
                <a:buSzTx/>
                <a:buFontTx/>
                <a:buNone/>
                <a:tabLst/>
                <a:defRPr/>
              </a:pPr>
              <a:t>5</a:t>
            </a:fld>
            <a:endParaRPr kumimoji="0" lang="et-E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5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Läbi kahe valitsuse on eraldi juhtkomisjon olnud KEK ja RPJK</a:t>
            </a:r>
          </a:p>
          <a:p>
            <a:r>
              <a:rPr lang="et-EE" dirty="0"/>
              <a:t>Aruande – ekspertsoovitusi natukene välja tuua.</a:t>
            </a:r>
          </a:p>
          <a:p>
            <a:r>
              <a:rPr lang="et-EE" dirty="0"/>
              <a:t>Kaasav rohepöörde tegevuskava – peame läbi mõtlema, kuidas KOV, inimene, ettevõte jne.</a:t>
            </a:r>
          </a:p>
        </p:txBody>
      </p:sp>
      <p:sp>
        <p:nvSpPr>
          <p:cNvPr id="4" name="Slaidinumbri kohatäide 3"/>
          <p:cNvSpPr>
            <a:spLocks noGrp="1"/>
          </p:cNvSpPr>
          <p:nvPr>
            <p:ph type="sldNum" sz="quarter" idx="5"/>
          </p:nvPr>
        </p:nvSpPr>
        <p:spPr/>
        <p:txBody>
          <a:bodyPr/>
          <a:lstStyle/>
          <a:p>
            <a:fld id="{176FBE0B-50F3-43FD-BCED-3941ED8BCCE9}" type="slidenum">
              <a:rPr lang="et-EE" smtClean="0"/>
              <a:t>6</a:t>
            </a:fld>
            <a:endParaRPr lang="et-EE" dirty="0"/>
          </a:p>
        </p:txBody>
      </p:sp>
    </p:spTree>
    <p:extLst>
      <p:ext uri="{BB962C8B-B14F-4D97-AF65-F5344CB8AC3E}">
        <p14:creationId xmlns:p14="http://schemas.microsoft.com/office/powerpoint/2010/main" val="110868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FontTx/>
              <a:buNone/>
            </a:pPr>
            <a:endParaRPr lang="et-EE" dirty="0"/>
          </a:p>
          <a:p>
            <a:pPr marL="0" indent="0">
              <a:buFontTx/>
              <a:buNone/>
            </a:pPr>
            <a:endParaRPr lang="et-EE" dirty="0"/>
          </a:p>
          <a:p>
            <a:pPr marL="0" indent="0">
              <a:buFontTx/>
              <a:buNone/>
            </a:pPr>
            <a:r>
              <a:rPr lang="et-EE" dirty="0"/>
              <a:t>Praegu osad valdkonnad väga hästi läbi mõtestatud, millede osas kohandusi tuleb vähem</a:t>
            </a:r>
          </a:p>
          <a:p>
            <a:pPr marL="0" indent="0">
              <a:buFontTx/>
              <a:buNone/>
            </a:pPr>
            <a:r>
              <a:rPr lang="et-EE" dirty="0"/>
              <a:t>Teised valdkonnad vajavad rohkem – nt elurikkus</a:t>
            </a:r>
          </a:p>
          <a:p>
            <a:pPr marL="0" indent="0">
              <a:buFontTx/>
              <a:buNone/>
            </a:pPr>
            <a:r>
              <a:rPr lang="et-EE" dirty="0" err="1"/>
              <a:t>Rohe-ja</a:t>
            </a:r>
            <a:r>
              <a:rPr lang="et-EE" dirty="0"/>
              <a:t> digipöörde seosed</a:t>
            </a:r>
          </a:p>
          <a:p>
            <a:pPr marL="0" indent="0">
              <a:buFontTx/>
              <a:buNone/>
            </a:pPr>
            <a:r>
              <a:rPr lang="et-EE" dirty="0"/>
              <a:t>Andmed</a:t>
            </a:r>
          </a:p>
          <a:p>
            <a:pPr marL="0" indent="0">
              <a:buFontTx/>
              <a:buNone/>
            </a:pPr>
            <a:endParaRPr lang="et-EE" dirty="0"/>
          </a:p>
          <a:p>
            <a:pPr marL="0" indent="0">
              <a:buFontTx/>
              <a:buNone/>
            </a:pPr>
            <a:endParaRPr lang="et-EE" dirty="0"/>
          </a:p>
          <a:p>
            <a:pPr marL="0" indent="0">
              <a:buFontTx/>
              <a:buNone/>
            </a:pPr>
            <a:r>
              <a:rPr lang="et-EE" dirty="0"/>
              <a:t>Praegu koostatakse:</a:t>
            </a:r>
          </a:p>
          <a:p>
            <a:pPr marL="0" indent="0">
              <a:buFontTx/>
              <a:buNone/>
            </a:pPr>
            <a:r>
              <a:rPr lang="et-EE" dirty="0"/>
              <a:t>KEVAD</a:t>
            </a:r>
          </a:p>
          <a:p>
            <a:pPr marL="0" indent="0">
              <a:buFontTx/>
              <a:buNone/>
            </a:pPr>
            <a:r>
              <a:rPr lang="et-EE" dirty="0"/>
              <a:t>MAK</a:t>
            </a:r>
          </a:p>
          <a:p>
            <a:pPr marL="0" indent="0">
              <a:buFontTx/>
              <a:buNone/>
            </a:pPr>
            <a:r>
              <a:rPr lang="et-EE" dirty="0"/>
              <a:t>ENMAK</a:t>
            </a:r>
          </a:p>
          <a:p>
            <a:pPr marL="0" indent="0">
              <a:buFontTx/>
              <a:buNone/>
            </a:pPr>
            <a:r>
              <a:rPr lang="et-EE" dirty="0"/>
              <a:t>Elukeskkonna </a:t>
            </a:r>
          </a:p>
          <a:p>
            <a:pPr marL="0" indent="0">
              <a:buFontTx/>
              <a:buNone/>
            </a:pPr>
            <a:endParaRPr lang="et-EE" dirty="0"/>
          </a:p>
        </p:txBody>
      </p:sp>
      <p:sp>
        <p:nvSpPr>
          <p:cNvPr id="4" name="Slaidinumbri kohatäide 3"/>
          <p:cNvSpPr>
            <a:spLocks noGrp="1"/>
          </p:cNvSpPr>
          <p:nvPr>
            <p:ph type="sldNum" sz="quarter" idx="5"/>
          </p:nvPr>
        </p:nvSpPr>
        <p:spPr/>
        <p:txBody>
          <a:bodyPr/>
          <a:lstStyle/>
          <a:p>
            <a:pPr marL="0" marR="0" lvl="0" indent="0" algn="r" defTabSz="1214963" rtl="0" eaLnBrk="1" fontAlgn="auto" latinLnBrk="0" hangingPunct="1">
              <a:lnSpc>
                <a:spcPct val="100000"/>
              </a:lnSpc>
              <a:spcBef>
                <a:spcPts val="0"/>
              </a:spcBef>
              <a:spcAft>
                <a:spcPts val="0"/>
              </a:spcAft>
              <a:buClrTx/>
              <a:buSzTx/>
              <a:buFontTx/>
              <a:buNone/>
              <a:tabLst/>
              <a:defRPr/>
            </a:pPr>
            <a:fld id="{4F3484B2-7D45-46A9-AA10-C2234E88C9BE}" type="slidenum">
              <a:rPr kumimoji="0" lang="et-E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4963" rtl="0" eaLnBrk="1" fontAlgn="auto" latinLnBrk="0" hangingPunct="1">
                <a:lnSpc>
                  <a:spcPct val="100000"/>
                </a:lnSpc>
                <a:spcBef>
                  <a:spcPts val="0"/>
                </a:spcBef>
                <a:spcAft>
                  <a:spcPts val="0"/>
                </a:spcAft>
                <a:buClrTx/>
                <a:buSzTx/>
                <a:buFontTx/>
                <a:buNone/>
                <a:tabLst/>
                <a:defRPr/>
              </a:pPr>
              <a:t>7</a:t>
            </a:fld>
            <a:endParaRPr kumimoji="0" lang="et-E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205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Nõudepõhine ühistransport – kuidas arendatakse? Häid näiteid.</a:t>
            </a:r>
          </a:p>
        </p:txBody>
      </p:sp>
      <p:sp>
        <p:nvSpPr>
          <p:cNvPr id="4" name="Slaidinumbri kohatäide 3"/>
          <p:cNvSpPr>
            <a:spLocks noGrp="1"/>
          </p:cNvSpPr>
          <p:nvPr>
            <p:ph type="sldNum" sz="quarter" idx="5"/>
          </p:nvPr>
        </p:nvSpPr>
        <p:spPr/>
        <p:txBody>
          <a:bodyPr/>
          <a:lstStyle/>
          <a:p>
            <a:fld id="{176FBE0B-50F3-43FD-BCED-3941ED8BCCE9}" type="slidenum">
              <a:rPr lang="et-EE" smtClean="0"/>
              <a:t>8</a:t>
            </a:fld>
            <a:endParaRPr lang="et-EE" dirty="0"/>
          </a:p>
        </p:txBody>
      </p:sp>
    </p:spTree>
    <p:extLst>
      <p:ext uri="{BB962C8B-B14F-4D97-AF65-F5344CB8AC3E}">
        <p14:creationId xmlns:p14="http://schemas.microsoft.com/office/powerpoint/2010/main" val="241245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Kliimamuutuse riskid – tuua näiteid.</a:t>
            </a:r>
          </a:p>
        </p:txBody>
      </p:sp>
      <p:sp>
        <p:nvSpPr>
          <p:cNvPr id="4" name="Slaidinumbri kohatäide 3"/>
          <p:cNvSpPr>
            <a:spLocks noGrp="1"/>
          </p:cNvSpPr>
          <p:nvPr>
            <p:ph type="sldNum" sz="quarter" idx="5"/>
          </p:nvPr>
        </p:nvSpPr>
        <p:spPr/>
        <p:txBody>
          <a:bodyPr/>
          <a:lstStyle/>
          <a:p>
            <a:fld id="{176FBE0B-50F3-43FD-BCED-3941ED8BCCE9}" type="slidenum">
              <a:rPr lang="et-EE" smtClean="0"/>
              <a:t>9</a:t>
            </a:fld>
            <a:endParaRPr lang="et-EE"/>
          </a:p>
        </p:txBody>
      </p:sp>
    </p:spTree>
    <p:extLst>
      <p:ext uri="{BB962C8B-B14F-4D97-AF65-F5344CB8AC3E}">
        <p14:creationId xmlns:p14="http://schemas.microsoft.com/office/powerpoint/2010/main" val="182054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FBF7CDA-2443-42A7-A4CF-B2F56E8CEA31}"/>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E022A52B-04D1-4858-B6F2-3C1B9BE4D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2E99AD57-9423-4D8B-B623-F40FFB61006D}"/>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5" name="Jaluse kohatäide 4">
            <a:extLst>
              <a:ext uri="{FF2B5EF4-FFF2-40B4-BE49-F238E27FC236}">
                <a16:creationId xmlns:a16="http://schemas.microsoft.com/office/drawing/2014/main" id="{11C72BCC-A318-49AB-9CB4-0257C77AC4C5}"/>
              </a:ext>
            </a:extLst>
          </p:cNvPr>
          <p:cNvSpPr>
            <a:spLocks noGrp="1"/>
          </p:cNvSpPr>
          <p:nvPr>
            <p:ph type="ftr" sz="quarter" idx="11"/>
          </p:nvPr>
        </p:nvSpPr>
        <p:spPr/>
        <p:txBody>
          <a:bodyPr/>
          <a:lstStyle/>
          <a:p>
            <a:endParaRPr lang="et-EE" dirty="0"/>
          </a:p>
        </p:txBody>
      </p:sp>
      <p:sp>
        <p:nvSpPr>
          <p:cNvPr id="6" name="Slaidinumbri kohatäide 5">
            <a:extLst>
              <a:ext uri="{FF2B5EF4-FFF2-40B4-BE49-F238E27FC236}">
                <a16:creationId xmlns:a16="http://schemas.microsoft.com/office/drawing/2014/main" id="{5F90DE9C-C25B-4C17-B0D1-4DD908AE379E}"/>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19109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E6F0719-72E8-4401-8E76-6C82F5FC3C2F}"/>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30ABF2EE-009B-495F-81DC-2E8FC862C821}"/>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FCEC3A22-14F4-4B96-AE3A-9542B54F0C39}"/>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5" name="Jaluse kohatäide 4">
            <a:extLst>
              <a:ext uri="{FF2B5EF4-FFF2-40B4-BE49-F238E27FC236}">
                <a16:creationId xmlns:a16="http://schemas.microsoft.com/office/drawing/2014/main" id="{14F8F7DC-CFB9-4675-8926-067A5C61D53C}"/>
              </a:ext>
            </a:extLst>
          </p:cNvPr>
          <p:cNvSpPr>
            <a:spLocks noGrp="1"/>
          </p:cNvSpPr>
          <p:nvPr>
            <p:ph type="ftr" sz="quarter" idx="11"/>
          </p:nvPr>
        </p:nvSpPr>
        <p:spPr/>
        <p:txBody>
          <a:bodyPr/>
          <a:lstStyle/>
          <a:p>
            <a:endParaRPr lang="et-EE" dirty="0"/>
          </a:p>
        </p:txBody>
      </p:sp>
      <p:sp>
        <p:nvSpPr>
          <p:cNvPr id="6" name="Slaidinumbri kohatäide 5">
            <a:extLst>
              <a:ext uri="{FF2B5EF4-FFF2-40B4-BE49-F238E27FC236}">
                <a16:creationId xmlns:a16="http://schemas.microsoft.com/office/drawing/2014/main" id="{41CBB0D2-246A-49D0-804B-97DD03E3BCA7}"/>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167548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6D234F95-7CD9-4925-BFB5-06BA44D62DD5}"/>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12EA8661-BB71-4FAF-BCAF-F45168D9F35C}"/>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1FB93E9F-01B5-4DA6-813C-4EB9004BBC8F}"/>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5" name="Jaluse kohatäide 4">
            <a:extLst>
              <a:ext uri="{FF2B5EF4-FFF2-40B4-BE49-F238E27FC236}">
                <a16:creationId xmlns:a16="http://schemas.microsoft.com/office/drawing/2014/main" id="{2059DCD7-FEA0-4623-AB92-720CF2C729EF}"/>
              </a:ext>
            </a:extLst>
          </p:cNvPr>
          <p:cNvSpPr>
            <a:spLocks noGrp="1"/>
          </p:cNvSpPr>
          <p:nvPr>
            <p:ph type="ftr" sz="quarter" idx="11"/>
          </p:nvPr>
        </p:nvSpPr>
        <p:spPr/>
        <p:txBody>
          <a:bodyPr/>
          <a:lstStyle/>
          <a:p>
            <a:endParaRPr lang="et-EE" dirty="0"/>
          </a:p>
        </p:txBody>
      </p:sp>
      <p:sp>
        <p:nvSpPr>
          <p:cNvPr id="6" name="Slaidinumbri kohatäide 5">
            <a:extLst>
              <a:ext uri="{FF2B5EF4-FFF2-40B4-BE49-F238E27FC236}">
                <a16:creationId xmlns:a16="http://schemas.microsoft.com/office/drawing/2014/main" id="{BA4DA234-8DE5-43F9-A35F-1EDD6910987D}"/>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46145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itel 1">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868456-C3AB-4250-8124-451195AC5B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839" y="235048"/>
            <a:ext cx="3692462" cy="14769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1983486"/>
            <a:ext cx="12192000" cy="4874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6" dirty="0"/>
          </a:p>
        </p:txBody>
      </p:sp>
      <p:sp>
        <p:nvSpPr>
          <p:cNvPr id="2" name="Title 1"/>
          <p:cNvSpPr>
            <a:spLocks noGrp="1"/>
          </p:cNvSpPr>
          <p:nvPr>
            <p:ph type="ctrTitle" hasCustomPrompt="1"/>
          </p:nvPr>
        </p:nvSpPr>
        <p:spPr>
          <a:xfrm>
            <a:off x="1444703" y="2633968"/>
            <a:ext cx="6890835" cy="1084135"/>
          </a:xfrm>
        </p:spPr>
        <p:txBody>
          <a:bodyPr wrap="none">
            <a:noAutofit/>
          </a:bodyPr>
          <a:lstStyle>
            <a:lvl1pPr algn="l">
              <a:defRPr sz="4816">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4703" y="3718103"/>
            <a:ext cx="8335698" cy="843762"/>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7" indent="0" algn="ctr">
              <a:buNone/>
              <a:defRPr>
                <a:solidFill>
                  <a:schemeClr val="tx1">
                    <a:tint val="75000"/>
                  </a:schemeClr>
                </a:solidFill>
              </a:defRPr>
            </a:lvl2pPr>
            <a:lvl3pPr marL="1218972" indent="0" algn="ctr">
              <a:buNone/>
              <a:defRPr>
                <a:solidFill>
                  <a:schemeClr val="tx1">
                    <a:tint val="75000"/>
                  </a:schemeClr>
                </a:solidFill>
              </a:defRPr>
            </a:lvl3pPr>
            <a:lvl4pPr marL="1828459" indent="0" algn="ctr">
              <a:buNone/>
              <a:defRPr>
                <a:solidFill>
                  <a:schemeClr val="tx1">
                    <a:tint val="75000"/>
                  </a:schemeClr>
                </a:solidFill>
              </a:defRPr>
            </a:lvl4pPr>
            <a:lvl5pPr marL="2437946" indent="0" algn="ctr">
              <a:buNone/>
              <a:defRPr>
                <a:solidFill>
                  <a:schemeClr val="tx1">
                    <a:tint val="75000"/>
                  </a:schemeClr>
                </a:solidFill>
              </a:defRPr>
            </a:lvl5pPr>
            <a:lvl6pPr marL="3047431" indent="0" algn="ctr">
              <a:buNone/>
              <a:defRPr>
                <a:solidFill>
                  <a:schemeClr val="tx1">
                    <a:tint val="75000"/>
                  </a:schemeClr>
                </a:solidFill>
              </a:defRPr>
            </a:lvl6pPr>
            <a:lvl7pPr marL="3656918" indent="0" algn="ctr">
              <a:buNone/>
              <a:defRPr>
                <a:solidFill>
                  <a:schemeClr val="tx1">
                    <a:tint val="75000"/>
                  </a:schemeClr>
                </a:solidFill>
              </a:defRPr>
            </a:lvl7pPr>
            <a:lvl8pPr marL="4266404" indent="0" algn="ctr">
              <a:buNone/>
              <a:defRPr>
                <a:solidFill>
                  <a:schemeClr val="tx1">
                    <a:tint val="75000"/>
                  </a:schemeClr>
                </a:solidFill>
              </a:defRPr>
            </a:lvl8pPr>
            <a:lvl9pPr marL="4875891" indent="0" algn="ctr">
              <a:buNone/>
              <a:defRPr>
                <a:solidFill>
                  <a:schemeClr val="tx1">
                    <a:tint val="75000"/>
                  </a:schemeClr>
                </a:solidFill>
              </a:defRPr>
            </a:lvl9pPr>
          </a:lstStyle>
          <a:p>
            <a:r>
              <a:rPr lang="et-EE" dirty="0"/>
              <a:t>Kirjuta siia esitluse alapealkiri</a:t>
            </a:r>
          </a:p>
        </p:txBody>
      </p:sp>
      <p:pic>
        <p:nvPicPr>
          <p:cNvPr id="9" name="Picture 8" descr="kolm lõvi_sinised.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05093" y="1983486"/>
            <a:ext cx="4286907" cy="4874514"/>
          </a:xfrm>
          <a:prstGeom prst="rect">
            <a:avLst/>
          </a:prstGeom>
        </p:spPr>
      </p:pic>
      <p:sp>
        <p:nvSpPr>
          <p:cNvPr id="19" name="Text Placeholder 18"/>
          <p:cNvSpPr>
            <a:spLocks noGrp="1"/>
          </p:cNvSpPr>
          <p:nvPr>
            <p:ph type="body" sz="quarter" idx="14" hasCustomPrompt="1"/>
          </p:nvPr>
        </p:nvSpPr>
        <p:spPr>
          <a:xfrm>
            <a:off x="1444703" y="6175476"/>
            <a:ext cx="7035321" cy="524378"/>
          </a:xfrm>
        </p:spPr>
        <p:txBody>
          <a:bodyPr wrap="none">
            <a:noAutofit/>
          </a:bodyPr>
          <a:lstStyle>
            <a:lvl1pPr>
              <a:buNone/>
              <a:defRPr sz="1806">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4703" y="5492342"/>
            <a:ext cx="7007587" cy="289103"/>
          </a:xfrm>
        </p:spPr>
        <p:txBody>
          <a:bodyPr wrap="none">
            <a:noAutofit/>
          </a:bodyPr>
          <a:lstStyle>
            <a:lvl1pPr>
              <a:buNone/>
              <a:defRPr sz="1806"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4703" y="5019314"/>
            <a:ext cx="7007587" cy="433405"/>
          </a:xfrm>
        </p:spPr>
        <p:txBody>
          <a:bodyPr wrap="none">
            <a:noAutofit/>
          </a:bodyPr>
          <a:lstStyle>
            <a:lvl1pPr>
              <a:buNone/>
              <a:defRPr sz="2408"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Tree>
    <p:extLst>
      <p:ext uri="{BB962C8B-B14F-4D97-AF65-F5344CB8AC3E}">
        <p14:creationId xmlns:p14="http://schemas.microsoft.com/office/powerpoint/2010/main" val="263426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CD15EFD-5826-4650-9315-A95CF0F3FCD3}"/>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7F8CE1CC-FB66-4C6F-A88A-6B52C355EDC3}"/>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C422B189-F7F5-40F4-A157-CCCB204BDE62}"/>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5" name="Jaluse kohatäide 4">
            <a:extLst>
              <a:ext uri="{FF2B5EF4-FFF2-40B4-BE49-F238E27FC236}">
                <a16:creationId xmlns:a16="http://schemas.microsoft.com/office/drawing/2014/main" id="{0A97DB28-F34C-4035-AB16-90172E022EC8}"/>
              </a:ext>
            </a:extLst>
          </p:cNvPr>
          <p:cNvSpPr>
            <a:spLocks noGrp="1"/>
          </p:cNvSpPr>
          <p:nvPr>
            <p:ph type="ftr" sz="quarter" idx="11"/>
          </p:nvPr>
        </p:nvSpPr>
        <p:spPr/>
        <p:txBody>
          <a:bodyPr/>
          <a:lstStyle/>
          <a:p>
            <a:endParaRPr lang="et-EE" dirty="0"/>
          </a:p>
        </p:txBody>
      </p:sp>
      <p:sp>
        <p:nvSpPr>
          <p:cNvPr id="6" name="Slaidinumbri kohatäide 5">
            <a:extLst>
              <a:ext uri="{FF2B5EF4-FFF2-40B4-BE49-F238E27FC236}">
                <a16:creationId xmlns:a16="http://schemas.microsoft.com/office/drawing/2014/main" id="{D49C4AD4-0252-4FF7-AE75-0A9A391FD570}"/>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413926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F8B7F93-33F3-4D06-991B-355F74F13D90}"/>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CBBA69D0-9D3D-4349-B500-E73F0444D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CE51EEE5-378E-488F-850F-15634AAD45C6}"/>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5" name="Jaluse kohatäide 4">
            <a:extLst>
              <a:ext uri="{FF2B5EF4-FFF2-40B4-BE49-F238E27FC236}">
                <a16:creationId xmlns:a16="http://schemas.microsoft.com/office/drawing/2014/main" id="{C2055B82-32D6-4B52-B959-0CBB69AD2CBB}"/>
              </a:ext>
            </a:extLst>
          </p:cNvPr>
          <p:cNvSpPr>
            <a:spLocks noGrp="1"/>
          </p:cNvSpPr>
          <p:nvPr>
            <p:ph type="ftr" sz="quarter" idx="11"/>
          </p:nvPr>
        </p:nvSpPr>
        <p:spPr/>
        <p:txBody>
          <a:bodyPr/>
          <a:lstStyle/>
          <a:p>
            <a:endParaRPr lang="et-EE" dirty="0"/>
          </a:p>
        </p:txBody>
      </p:sp>
      <p:sp>
        <p:nvSpPr>
          <p:cNvPr id="6" name="Slaidinumbri kohatäide 5">
            <a:extLst>
              <a:ext uri="{FF2B5EF4-FFF2-40B4-BE49-F238E27FC236}">
                <a16:creationId xmlns:a16="http://schemas.microsoft.com/office/drawing/2014/main" id="{7A02214C-AE51-483A-9E88-F45EEE4A514C}"/>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194783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C537EC-0983-4BDC-B68B-22DF9D9F3A65}"/>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69E71C97-AE8F-45B9-9812-D15F9E135470}"/>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9CC421BC-07FB-4C46-9E83-33457A6BE32E}"/>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A58B05B3-2080-4013-9D43-C4BEE2CC5449}"/>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6" name="Jaluse kohatäide 5">
            <a:extLst>
              <a:ext uri="{FF2B5EF4-FFF2-40B4-BE49-F238E27FC236}">
                <a16:creationId xmlns:a16="http://schemas.microsoft.com/office/drawing/2014/main" id="{E4794A55-2AB0-4792-9AC2-6E0F92104FFE}"/>
              </a:ext>
            </a:extLst>
          </p:cNvPr>
          <p:cNvSpPr>
            <a:spLocks noGrp="1"/>
          </p:cNvSpPr>
          <p:nvPr>
            <p:ph type="ftr" sz="quarter" idx="11"/>
          </p:nvPr>
        </p:nvSpPr>
        <p:spPr/>
        <p:txBody>
          <a:bodyPr/>
          <a:lstStyle/>
          <a:p>
            <a:endParaRPr lang="et-EE" dirty="0"/>
          </a:p>
        </p:txBody>
      </p:sp>
      <p:sp>
        <p:nvSpPr>
          <p:cNvPr id="7" name="Slaidinumbri kohatäide 6">
            <a:extLst>
              <a:ext uri="{FF2B5EF4-FFF2-40B4-BE49-F238E27FC236}">
                <a16:creationId xmlns:a16="http://schemas.microsoft.com/office/drawing/2014/main" id="{C13FAA70-0400-4A0F-A3D4-1972A91D7184}"/>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2524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A694C24-6B1A-48AE-849D-F0AA6403818B}"/>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F45FD9FD-E005-4D40-B892-4ABE5B7DE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44AF5A74-917B-4D12-821C-67F92C5300AD}"/>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EBE5FD6E-60F5-400F-BB24-AF4AA7F99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C48B3CCE-806A-4FF3-A60C-01446C355944}"/>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98077203-D63F-4068-878B-CDE160E57E2C}"/>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8" name="Jaluse kohatäide 7">
            <a:extLst>
              <a:ext uri="{FF2B5EF4-FFF2-40B4-BE49-F238E27FC236}">
                <a16:creationId xmlns:a16="http://schemas.microsoft.com/office/drawing/2014/main" id="{524C2298-B453-49E3-9B18-011E192AD6DC}"/>
              </a:ext>
            </a:extLst>
          </p:cNvPr>
          <p:cNvSpPr>
            <a:spLocks noGrp="1"/>
          </p:cNvSpPr>
          <p:nvPr>
            <p:ph type="ftr" sz="quarter" idx="11"/>
          </p:nvPr>
        </p:nvSpPr>
        <p:spPr/>
        <p:txBody>
          <a:bodyPr/>
          <a:lstStyle/>
          <a:p>
            <a:endParaRPr lang="et-EE" dirty="0"/>
          </a:p>
        </p:txBody>
      </p:sp>
      <p:sp>
        <p:nvSpPr>
          <p:cNvPr id="9" name="Slaidinumbri kohatäide 8">
            <a:extLst>
              <a:ext uri="{FF2B5EF4-FFF2-40B4-BE49-F238E27FC236}">
                <a16:creationId xmlns:a16="http://schemas.microsoft.com/office/drawing/2014/main" id="{9D0F422E-707A-4150-A757-279141FE0F18}"/>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174427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B1FDC81-325C-47A3-A854-F14EEC39D029}"/>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FB050465-09B9-4CD5-B318-819C6D10CDD5}"/>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4" name="Jaluse kohatäide 3">
            <a:extLst>
              <a:ext uri="{FF2B5EF4-FFF2-40B4-BE49-F238E27FC236}">
                <a16:creationId xmlns:a16="http://schemas.microsoft.com/office/drawing/2014/main" id="{6BE257A0-D495-4C0E-8380-BA0B1817383B}"/>
              </a:ext>
            </a:extLst>
          </p:cNvPr>
          <p:cNvSpPr>
            <a:spLocks noGrp="1"/>
          </p:cNvSpPr>
          <p:nvPr>
            <p:ph type="ftr" sz="quarter" idx="11"/>
          </p:nvPr>
        </p:nvSpPr>
        <p:spPr/>
        <p:txBody>
          <a:bodyPr/>
          <a:lstStyle/>
          <a:p>
            <a:endParaRPr lang="et-EE" dirty="0"/>
          </a:p>
        </p:txBody>
      </p:sp>
      <p:sp>
        <p:nvSpPr>
          <p:cNvPr id="5" name="Slaidinumbri kohatäide 4">
            <a:extLst>
              <a:ext uri="{FF2B5EF4-FFF2-40B4-BE49-F238E27FC236}">
                <a16:creationId xmlns:a16="http://schemas.microsoft.com/office/drawing/2014/main" id="{F3ECF6A3-BB07-4347-B30F-97191FC5357D}"/>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415850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8AD227CC-582C-413D-9361-25988FB3B005}"/>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3" name="Jaluse kohatäide 2">
            <a:extLst>
              <a:ext uri="{FF2B5EF4-FFF2-40B4-BE49-F238E27FC236}">
                <a16:creationId xmlns:a16="http://schemas.microsoft.com/office/drawing/2014/main" id="{0C8C71DC-73D7-41AC-88BA-A1BE9DA75E97}"/>
              </a:ext>
            </a:extLst>
          </p:cNvPr>
          <p:cNvSpPr>
            <a:spLocks noGrp="1"/>
          </p:cNvSpPr>
          <p:nvPr>
            <p:ph type="ftr" sz="quarter" idx="11"/>
          </p:nvPr>
        </p:nvSpPr>
        <p:spPr/>
        <p:txBody>
          <a:bodyPr/>
          <a:lstStyle/>
          <a:p>
            <a:endParaRPr lang="et-EE" dirty="0"/>
          </a:p>
        </p:txBody>
      </p:sp>
      <p:sp>
        <p:nvSpPr>
          <p:cNvPr id="4" name="Slaidinumbri kohatäide 3">
            <a:extLst>
              <a:ext uri="{FF2B5EF4-FFF2-40B4-BE49-F238E27FC236}">
                <a16:creationId xmlns:a16="http://schemas.microsoft.com/office/drawing/2014/main" id="{4916DE2D-868E-4877-905E-037C82E2E65B}"/>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194757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2C95863-92E3-45B5-A2E0-1EA207D7E714}"/>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1DAF07D8-BEDE-44F6-B722-AC89D1A81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E9F59CB5-18F3-4A6A-A7E0-5DA04C524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BBA5B2E-447E-49EB-9625-36852D04DF8E}"/>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6" name="Jaluse kohatäide 5">
            <a:extLst>
              <a:ext uri="{FF2B5EF4-FFF2-40B4-BE49-F238E27FC236}">
                <a16:creationId xmlns:a16="http://schemas.microsoft.com/office/drawing/2014/main" id="{5A70AFA0-B3C5-489C-86E4-32465DBF9E77}"/>
              </a:ext>
            </a:extLst>
          </p:cNvPr>
          <p:cNvSpPr>
            <a:spLocks noGrp="1"/>
          </p:cNvSpPr>
          <p:nvPr>
            <p:ph type="ftr" sz="quarter" idx="11"/>
          </p:nvPr>
        </p:nvSpPr>
        <p:spPr/>
        <p:txBody>
          <a:bodyPr/>
          <a:lstStyle/>
          <a:p>
            <a:endParaRPr lang="et-EE" dirty="0"/>
          </a:p>
        </p:txBody>
      </p:sp>
      <p:sp>
        <p:nvSpPr>
          <p:cNvPr id="7" name="Slaidinumbri kohatäide 6">
            <a:extLst>
              <a:ext uri="{FF2B5EF4-FFF2-40B4-BE49-F238E27FC236}">
                <a16:creationId xmlns:a16="http://schemas.microsoft.com/office/drawing/2014/main" id="{231CB300-21ED-482E-A77E-E9AC3279DFAD}"/>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302389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5A90129-4A23-4B57-9E81-EAB37E34C721}"/>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22A2BE1C-F6CF-4B0C-BAF5-3F76BC45B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dirty="0"/>
          </a:p>
        </p:txBody>
      </p:sp>
      <p:sp>
        <p:nvSpPr>
          <p:cNvPr id="4" name="Teksti kohatäide 3">
            <a:extLst>
              <a:ext uri="{FF2B5EF4-FFF2-40B4-BE49-F238E27FC236}">
                <a16:creationId xmlns:a16="http://schemas.microsoft.com/office/drawing/2014/main" id="{60685591-4014-4421-A4EE-691220AAD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065239D-5672-4C9E-813C-78836D651268}"/>
              </a:ext>
            </a:extLst>
          </p:cNvPr>
          <p:cNvSpPr>
            <a:spLocks noGrp="1"/>
          </p:cNvSpPr>
          <p:nvPr>
            <p:ph type="dt" sz="half" idx="10"/>
          </p:nvPr>
        </p:nvSpPr>
        <p:spPr/>
        <p:txBody>
          <a:bodyPr/>
          <a:lstStyle/>
          <a:p>
            <a:fld id="{FF5120CF-3967-4947-BCC8-858790C1211C}" type="datetimeFigureOut">
              <a:rPr lang="et-EE" smtClean="0"/>
              <a:t>02.05.2022</a:t>
            </a:fld>
            <a:endParaRPr lang="et-EE" dirty="0"/>
          </a:p>
        </p:txBody>
      </p:sp>
      <p:sp>
        <p:nvSpPr>
          <p:cNvPr id="6" name="Jaluse kohatäide 5">
            <a:extLst>
              <a:ext uri="{FF2B5EF4-FFF2-40B4-BE49-F238E27FC236}">
                <a16:creationId xmlns:a16="http://schemas.microsoft.com/office/drawing/2014/main" id="{9EC60E90-4DA2-4480-80F8-80C78053BC1F}"/>
              </a:ext>
            </a:extLst>
          </p:cNvPr>
          <p:cNvSpPr>
            <a:spLocks noGrp="1"/>
          </p:cNvSpPr>
          <p:nvPr>
            <p:ph type="ftr" sz="quarter" idx="11"/>
          </p:nvPr>
        </p:nvSpPr>
        <p:spPr/>
        <p:txBody>
          <a:bodyPr/>
          <a:lstStyle/>
          <a:p>
            <a:endParaRPr lang="et-EE" dirty="0"/>
          </a:p>
        </p:txBody>
      </p:sp>
      <p:sp>
        <p:nvSpPr>
          <p:cNvPr id="7" name="Slaidinumbri kohatäide 6">
            <a:extLst>
              <a:ext uri="{FF2B5EF4-FFF2-40B4-BE49-F238E27FC236}">
                <a16:creationId xmlns:a16="http://schemas.microsoft.com/office/drawing/2014/main" id="{7FF3BCCF-0D45-4E3C-BC60-41A7BDED7B5B}"/>
              </a:ext>
            </a:extLst>
          </p:cNvPr>
          <p:cNvSpPr>
            <a:spLocks noGrp="1"/>
          </p:cNvSpPr>
          <p:nvPr>
            <p:ph type="sldNum" sz="quarter" idx="12"/>
          </p:nvPr>
        </p:nvSpPr>
        <p:spPr/>
        <p:txBody>
          <a:bodyPr/>
          <a:lstStyle/>
          <a:p>
            <a:fld id="{7A95F75F-F7DF-42F0-B29D-B108EB2E08A5}" type="slidenum">
              <a:rPr lang="et-EE" smtClean="0"/>
              <a:t>‹#›</a:t>
            </a:fld>
            <a:endParaRPr lang="et-EE" dirty="0"/>
          </a:p>
        </p:txBody>
      </p:sp>
    </p:spTree>
    <p:extLst>
      <p:ext uri="{BB962C8B-B14F-4D97-AF65-F5344CB8AC3E}">
        <p14:creationId xmlns:p14="http://schemas.microsoft.com/office/powerpoint/2010/main" val="248437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3A94E1AB-4FFB-4263-9991-AF08F1552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530F0A86-8E6D-45E9-A8FB-913C9A141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AFBB3B02-B851-4615-A586-DA1E9660C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120CF-3967-4947-BCC8-858790C1211C}" type="datetimeFigureOut">
              <a:rPr lang="et-EE" smtClean="0"/>
              <a:t>02.05.2022</a:t>
            </a:fld>
            <a:endParaRPr lang="et-EE" dirty="0"/>
          </a:p>
        </p:txBody>
      </p:sp>
      <p:sp>
        <p:nvSpPr>
          <p:cNvPr id="5" name="Jaluse kohatäide 4">
            <a:extLst>
              <a:ext uri="{FF2B5EF4-FFF2-40B4-BE49-F238E27FC236}">
                <a16:creationId xmlns:a16="http://schemas.microsoft.com/office/drawing/2014/main" id="{C66A2DBE-74D9-4941-A572-9746DC13A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sp>
        <p:nvSpPr>
          <p:cNvPr id="6" name="Slaidinumbri kohatäide 5">
            <a:extLst>
              <a:ext uri="{FF2B5EF4-FFF2-40B4-BE49-F238E27FC236}">
                <a16:creationId xmlns:a16="http://schemas.microsoft.com/office/drawing/2014/main" id="{FBFE2EA5-EC8C-4180-8158-341F3A8BE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5F75F-F7DF-42F0-B29D-B108EB2E08A5}" type="slidenum">
              <a:rPr lang="et-EE" smtClean="0"/>
              <a:t>‹#›</a:t>
            </a:fld>
            <a:endParaRPr lang="et-EE" dirty="0"/>
          </a:p>
        </p:txBody>
      </p:sp>
    </p:spTree>
    <p:extLst>
      <p:ext uri="{BB962C8B-B14F-4D97-AF65-F5344CB8AC3E}">
        <p14:creationId xmlns:p14="http://schemas.microsoft.com/office/powerpoint/2010/main" val="375941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2.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1155532" y="5490080"/>
            <a:ext cx="7007587" cy="289103"/>
          </a:xfrm>
        </p:spPr>
        <p:txBody>
          <a:bodyPr/>
          <a:lstStyle/>
          <a:p>
            <a:r>
              <a:rPr lang="et-EE" dirty="0" err="1">
                <a:latin typeface="+mj-lt"/>
              </a:rPr>
              <a:t>Government</a:t>
            </a:r>
            <a:r>
              <a:rPr lang="et-EE" dirty="0">
                <a:latin typeface="+mj-lt"/>
              </a:rPr>
              <a:t> Office of Estonia</a:t>
            </a:r>
          </a:p>
        </p:txBody>
      </p:sp>
      <p:sp>
        <p:nvSpPr>
          <p:cNvPr id="6" name="Text Placeholder 5"/>
          <p:cNvSpPr>
            <a:spLocks noGrp="1"/>
          </p:cNvSpPr>
          <p:nvPr>
            <p:ph type="body" sz="quarter" idx="13"/>
          </p:nvPr>
        </p:nvSpPr>
        <p:spPr>
          <a:xfrm>
            <a:off x="1155532" y="5017052"/>
            <a:ext cx="7007587" cy="433405"/>
          </a:xfrm>
        </p:spPr>
        <p:txBody>
          <a:bodyPr/>
          <a:lstStyle/>
          <a:p>
            <a:r>
              <a:rPr lang="et-EE" dirty="0">
                <a:latin typeface="+mj-lt"/>
              </a:rPr>
              <a:t>Ivo Krustok</a:t>
            </a:r>
          </a:p>
        </p:txBody>
      </p:sp>
      <p:sp>
        <p:nvSpPr>
          <p:cNvPr id="9" name="TextBox 8">
            <a:extLst>
              <a:ext uri="{FF2B5EF4-FFF2-40B4-BE49-F238E27FC236}">
                <a16:creationId xmlns:a16="http://schemas.microsoft.com/office/drawing/2014/main" id="{A9ECEF53-6A85-4279-9346-8A90D05B23D9}"/>
              </a:ext>
            </a:extLst>
          </p:cNvPr>
          <p:cNvSpPr txBox="1"/>
          <p:nvPr/>
        </p:nvSpPr>
        <p:spPr>
          <a:xfrm>
            <a:off x="1155532" y="2581621"/>
            <a:ext cx="6512959" cy="2123658"/>
          </a:xfrm>
          <a:prstGeom prst="rect">
            <a:avLst/>
          </a:prstGeom>
          <a:noFill/>
        </p:spPr>
        <p:txBody>
          <a:bodyPr wrap="square">
            <a:spAutoFit/>
          </a:bodyPr>
          <a:lstStyle/>
          <a:p>
            <a:r>
              <a:rPr lang="et-EE" sz="4400" dirty="0" err="1">
                <a:solidFill>
                  <a:schemeClr val="bg1"/>
                </a:solidFill>
                <a:latin typeface="+mj-lt"/>
              </a:rPr>
              <a:t>How</a:t>
            </a:r>
            <a:r>
              <a:rPr lang="et-EE" sz="4400" dirty="0">
                <a:solidFill>
                  <a:schemeClr val="bg1"/>
                </a:solidFill>
                <a:latin typeface="+mj-lt"/>
              </a:rPr>
              <a:t> </a:t>
            </a:r>
            <a:r>
              <a:rPr lang="et-EE" sz="4400" dirty="0" err="1">
                <a:solidFill>
                  <a:schemeClr val="bg1"/>
                </a:solidFill>
                <a:latin typeface="+mj-lt"/>
              </a:rPr>
              <a:t>to</a:t>
            </a:r>
            <a:r>
              <a:rPr lang="et-EE" sz="4400" dirty="0">
                <a:solidFill>
                  <a:schemeClr val="bg1"/>
                </a:solidFill>
                <a:latin typeface="+mj-lt"/>
              </a:rPr>
              <a:t> do </a:t>
            </a:r>
            <a:r>
              <a:rPr lang="et-EE" sz="4400" dirty="0" err="1">
                <a:solidFill>
                  <a:schemeClr val="bg1"/>
                </a:solidFill>
                <a:latin typeface="+mj-lt"/>
              </a:rPr>
              <a:t>the</a:t>
            </a:r>
            <a:r>
              <a:rPr lang="et-EE" sz="4400" dirty="0">
                <a:solidFill>
                  <a:schemeClr val="bg1"/>
                </a:solidFill>
                <a:latin typeface="+mj-lt"/>
              </a:rPr>
              <a:t> </a:t>
            </a:r>
            <a:r>
              <a:rPr lang="et-EE" sz="4400" dirty="0" err="1">
                <a:solidFill>
                  <a:schemeClr val="bg1"/>
                </a:solidFill>
                <a:latin typeface="+mj-lt"/>
              </a:rPr>
              <a:t>green</a:t>
            </a:r>
            <a:r>
              <a:rPr lang="et-EE" sz="4400" dirty="0">
                <a:solidFill>
                  <a:schemeClr val="bg1"/>
                </a:solidFill>
                <a:latin typeface="+mj-lt"/>
              </a:rPr>
              <a:t> </a:t>
            </a:r>
            <a:r>
              <a:rPr lang="et-EE" sz="4400" dirty="0" err="1">
                <a:solidFill>
                  <a:schemeClr val="bg1"/>
                </a:solidFill>
                <a:latin typeface="+mj-lt"/>
              </a:rPr>
              <a:t>transition</a:t>
            </a:r>
            <a:r>
              <a:rPr lang="et-EE" sz="4400" dirty="0">
                <a:solidFill>
                  <a:schemeClr val="bg1"/>
                </a:solidFill>
                <a:latin typeface="+mj-lt"/>
              </a:rPr>
              <a:t> in Estonia?</a:t>
            </a:r>
            <a:endParaRPr lang="en-GB" sz="4400" dirty="0">
              <a:solidFill>
                <a:schemeClr val="bg1"/>
              </a:solidFill>
              <a:latin typeface="+mj-lt"/>
            </a:endParaRPr>
          </a:p>
        </p:txBody>
      </p:sp>
    </p:spTree>
    <p:extLst>
      <p:ext uri="{BB962C8B-B14F-4D97-AF65-F5344CB8AC3E}">
        <p14:creationId xmlns:p14="http://schemas.microsoft.com/office/powerpoint/2010/main" val="255462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E9F28-3B0E-4AC2-B827-4A2DAFA6F1E1}"/>
              </a:ext>
            </a:extLst>
          </p:cNvPr>
          <p:cNvSpPr txBox="1"/>
          <p:nvPr/>
        </p:nvSpPr>
        <p:spPr>
          <a:xfrm>
            <a:off x="528664" y="1208317"/>
            <a:ext cx="4307902" cy="4435445"/>
          </a:xfrm>
          <a:prstGeom prst="rect">
            <a:avLst/>
          </a:prstGeom>
          <a:noFill/>
        </p:spPr>
        <p:txBody>
          <a:bodyPr wrap="square">
            <a:spAutoFit/>
          </a:bodyPr>
          <a:lstStyle/>
          <a:p>
            <a:pPr lvl="0">
              <a:lnSpc>
                <a:spcPct val="107000"/>
              </a:lnSpc>
              <a:spcAft>
                <a:spcPts val="800"/>
              </a:spcAft>
            </a:pPr>
            <a:r>
              <a:rPr lang="et-EE" sz="2000" dirty="0" err="1">
                <a:latin typeface="+mj-lt"/>
                <a:ea typeface="Calibri" panose="020F0502020204030204" pitchFamily="34" charset="0"/>
                <a:cs typeface="Times New Roman" panose="02020603050405020304" pitchFamily="18" charset="0"/>
              </a:rPr>
              <a:t>Stop</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planning</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that</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is</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focused</a:t>
            </a:r>
            <a:r>
              <a:rPr lang="et-EE" sz="2000" dirty="0">
                <a:latin typeface="+mj-lt"/>
                <a:ea typeface="Calibri" panose="020F0502020204030204" pitchFamily="34" charset="0"/>
                <a:cs typeface="Times New Roman" panose="02020603050405020304" pitchFamily="18" charset="0"/>
              </a:rPr>
              <a:t> on </a:t>
            </a:r>
            <a:r>
              <a:rPr lang="et-EE" sz="2000" dirty="0" err="1">
                <a:solidFill>
                  <a:schemeClr val="tx2"/>
                </a:solidFill>
                <a:latin typeface="+mj-lt"/>
                <a:ea typeface="Calibri" panose="020F0502020204030204" pitchFamily="34" charset="0"/>
                <a:cs typeface="Times New Roman" panose="02020603050405020304" pitchFamily="18" charset="0"/>
              </a:rPr>
              <a:t>car</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traffic</a:t>
            </a:r>
            <a:r>
              <a:rPr lang="et-EE" sz="2000" dirty="0">
                <a:latin typeface="+mj-lt"/>
                <a:ea typeface="Calibri" panose="020F0502020204030204" pitchFamily="34" charset="0"/>
                <a:cs typeface="Times New Roman" panose="02020603050405020304" pitchFamily="18" charset="0"/>
              </a:rPr>
              <a:t>.</a:t>
            </a:r>
          </a:p>
          <a:p>
            <a:pPr lvl="0">
              <a:lnSpc>
                <a:spcPct val="107000"/>
              </a:lnSpc>
              <a:spcAft>
                <a:spcPts val="800"/>
              </a:spcAft>
            </a:pPr>
            <a:endParaRPr lang="et-EE" sz="2000" dirty="0">
              <a:effectLst/>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The </a:t>
            </a:r>
            <a:r>
              <a:rPr lang="en-US" sz="2000" dirty="0">
                <a:solidFill>
                  <a:schemeClr val="tx2"/>
                </a:solidFill>
                <a:latin typeface="+mj-lt"/>
                <a:ea typeface="Calibri" panose="020F0502020204030204" pitchFamily="34" charset="0"/>
                <a:cs typeface="Times New Roman" panose="02020603050405020304" pitchFamily="18" charset="0"/>
              </a:rPr>
              <a:t>integrated public transport network </a:t>
            </a:r>
            <a:r>
              <a:rPr lang="en-US" sz="2000" dirty="0">
                <a:latin typeface="+mj-lt"/>
                <a:ea typeface="Calibri" panose="020F0502020204030204" pitchFamily="34" charset="0"/>
                <a:cs typeface="Times New Roman" panose="02020603050405020304" pitchFamily="18" charset="0"/>
              </a:rPr>
              <a:t>of cities and regions needs to be upgraded.</a:t>
            </a: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Establish a nationwide system for </a:t>
            </a:r>
            <a:r>
              <a:rPr lang="en-US" sz="2000" dirty="0">
                <a:solidFill>
                  <a:schemeClr val="tx2"/>
                </a:solidFill>
                <a:latin typeface="+mj-lt"/>
                <a:ea typeface="Calibri" panose="020F0502020204030204" pitchFamily="34" charset="0"/>
                <a:cs typeface="Times New Roman" panose="02020603050405020304" pitchFamily="18" charset="0"/>
              </a:rPr>
              <a:t>sustainable mobility data and analytics</a:t>
            </a:r>
            <a:r>
              <a:rPr lang="en-US" sz="2000" dirty="0">
                <a:latin typeface="+mj-lt"/>
                <a:ea typeface="Calibri" panose="020F0502020204030204" pitchFamily="34" charset="0"/>
                <a:cs typeface="Times New Roman" panose="02020603050405020304" pitchFamily="18" charset="0"/>
              </a:rPr>
              <a:t>.</a:t>
            </a:r>
            <a:endParaRPr lang="et-EE" sz="2000" dirty="0">
              <a:effectLst/>
              <a:latin typeface="+mj-lt"/>
              <a:ea typeface="Calibri" panose="020F0502020204030204" pitchFamily="34" charset="0"/>
              <a:cs typeface="Times New Roman" panose="02020603050405020304" pitchFamily="18" charset="0"/>
            </a:endParaRPr>
          </a:p>
        </p:txBody>
      </p:sp>
      <p:pic>
        <p:nvPicPr>
          <p:cNvPr id="7" name="Pilt 6">
            <a:extLst>
              <a:ext uri="{FF2B5EF4-FFF2-40B4-BE49-F238E27FC236}">
                <a16:creationId xmlns:a16="http://schemas.microsoft.com/office/drawing/2014/main" id="{9AB64DFA-0941-4E4E-9FDC-B065664F1C3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6607" b="16607"/>
          <a:stretch/>
        </p:blipFill>
        <p:spPr>
          <a:xfrm>
            <a:off x="5347126" y="0"/>
            <a:ext cx="6844870" cy="6858000"/>
          </a:xfrm>
          <a:prstGeom prst="rect">
            <a:avLst/>
          </a:prstGeom>
        </p:spPr>
      </p:pic>
      <p:sp>
        <p:nvSpPr>
          <p:cNvPr id="9" name="Plokk-kaar 8">
            <a:extLst>
              <a:ext uri="{FF2B5EF4-FFF2-40B4-BE49-F238E27FC236}">
                <a16:creationId xmlns:a16="http://schemas.microsoft.com/office/drawing/2014/main" id="{0E7D9E23-651F-4830-A78A-D0D7AD2CD59E}"/>
              </a:ext>
            </a:extLst>
          </p:cNvPr>
          <p:cNvSpPr/>
          <p:nvPr/>
        </p:nvSpPr>
        <p:spPr>
          <a:xfrm rot="10800000">
            <a:off x="5347128" y="-341587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Plokk-kaar 10">
            <a:extLst>
              <a:ext uri="{FF2B5EF4-FFF2-40B4-BE49-F238E27FC236}">
                <a16:creationId xmlns:a16="http://schemas.microsoft.com/office/drawing/2014/main" id="{9149CBBA-0B38-4996-AE8E-46FDDB3EA913}"/>
              </a:ext>
            </a:extLst>
          </p:cNvPr>
          <p:cNvSpPr/>
          <p:nvPr/>
        </p:nvSpPr>
        <p:spPr>
          <a:xfrm>
            <a:off x="5347130" y="342604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98080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9AB64DFA-0941-4E4E-9FDC-B065664F1C3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6844871" cy="6858000"/>
          </a:xfrm>
          <a:prstGeom prst="rect">
            <a:avLst/>
          </a:prstGeom>
        </p:spPr>
      </p:pic>
      <p:sp>
        <p:nvSpPr>
          <p:cNvPr id="9" name="Plokk-kaar 8">
            <a:extLst>
              <a:ext uri="{FF2B5EF4-FFF2-40B4-BE49-F238E27FC236}">
                <a16:creationId xmlns:a16="http://schemas.microsoft.com/office/drawing/2014/main" id="{0E7D9E23-651F-4830-A78A-D0D7AD2CD59E}"/>
              </a:ext>
            </a:extLst>
          </p:cNvPr>
          <p:cNvSpPr/>
          <p:nvPr/>
        </p:nvSpPr>
        <p:spPr>
          <a:xfrm rot="10800000">
            <a:off x="0" y="-341587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TextBox 2">
            <a:extLst>
              <a:ext uri="{FF2B5EF4-FFF2-40B4-BE49-F238E27FC236}">
                <a16:creationId xmlns:a16="http://schemas.microsoft.com/office/drawing/2014/main" id="{94DE9F28-3B0E-4AC2-B827-4A2DAFA6F1E1}"/>
              </a:ext>
            </a:extLst>
          </p:cNvPr>
          <p:cNvSpPr txBox="1"/>
          <p:nvPr/>
        </p:nvSpPr>
        <p:spPr>
          <a:xfrm>
            <a:off x="7566070" y="878996"/>
            <a:ext cx="4307902" cy="5094087"/>
          </a:xfrm>
          <a:prstGeom prst="rect">
            <a:avLst/>
          </a:prstGeom>
          <a:noFill/>
        </p:spPr>
        <p:txBody>
          <a:bodyPr wrap="square">
            <a:spAutoFit/>
          </a:bodyPr>
          <a:lstStyle/>
          <a:p>
            <a:pPr lvl="0">
              <a:lnSpc>
                <a:spcPct val="107000"/>
              </a:lnSpc>
              <a:spcAft>
                <a:spcPts val="800"/>
              </a:spcAft>
            </a:pPr>
            <a:r>
              <a:rPr lang="et-EE" sz="2000" dirty="0" err="1">
                <a:effectLst/>
                <a:latin typeface="+mj-lt"/>
                <a:ea typeface="Calibri" panose="020F0502020204030204" pitchFamily="34" charset="0"/>
                <a:cs typeface="Times New Roman" panose="02020603050405020304" pitchFamily="18" charset="0"/>
              </a:rPr>
              <a:t>Broadly</a:t>
            </a:r>
            <a:r>
              <a:rPr lang="et-EE" sz="2000" dirty="0">
                <a:effectLst/>
                <a:latin typeface="+mj-lt"/>
                <a:ea typeface="Calibri" panose="020F0502020204030204" pitchFamily="34" charset="0"/>
                <a:cs typeface="Times New Roman" panose="02020603050405020304" pitchFamily="18" charset="0"/>
              </a:rPr>
              <a:t> </a:t>
            </a:r>
            <a:r>
              <a:rPr lang="et-EE" sz="2000" dirty="0">
                <a:solidFill>
                  <a:schemeClr val="tx2"/>
                </a:solidFill>
                <a:latin typeface="+mj-lt"/>
                <a:ea typeface="Calibri" panose="020F0502020204030204" pitchFamily="34" charset="0"/>
                <a:cs typeface="Times New Roman" panose="02020603050405020304" pitchFamily="18" charset="0"/>
              </a:rPr>
              <a:t>i</a:t>
            </a:r>
            <a:r>
              <a:rPr lang="en-US" sz="2000" dirty="0" err="1">
                <a:solidFill>
                  <a:schemeClr val="tx2"/>
                </a:solidFill>
                <a:effectLst/>
                <a:latin typeface="+mj-lt"/>
                <a:ea typeface="Calibri" panose="020F0502020204030204" pitchFamily="34" charset="0"/>
                <a:cs typeface="Times New Roman" panose="02020603050405020304" pitchFamily="18" charset="0"/>
              </a:rPr>
              <a:t>ntegrate</a:t>
            </a:r>
            <a:r>
              <a:rPr lang="en-US" sz="2000" dirty="0">
                <a:solidFill>
                  <a:schemeClr val="tx2"/>
                </a:solidFill>
                <a:effectLst/>
                <a:latin typeface="+mj-lt"/>
                <a:ea typeface="Calibri" panose="020F0502020204030204" pitchFamily="34" charset="0"/>
                <a:cs typeface="Times New Roman" panose="02020603050405020304" pitchFamily="18" charset="0"/>
              </a:rPr>
              <a:t> circular economy </a:t>
            </a:r>
            <a:r>
              <a:rPr lang="et-EE" sz="2000" dirty="0" err="1">
                <a:solidFill>
                  <a:schemeClr val="tx2"/>
                </a:solidFill>
                <a:effectLst/>
                <a:latin typeface="+mj-lt"/>
                <a:ea typeface="Calibri" panose="020F0502020204030204" pitchFamily="34" charset="0"/>
                <a:cs typeface="Times New Roman" panose="02020603050405020304" pitchFamily="18" charset="0"/>
              </a:rPr>
              <a:t>principles</a:t>
            </a:r>
            <a:r>
              <a:rPr lang="en-US" sz="2000" dirty="0">
                <a:solidFill>
                  <a:schemeClr val="tx2"/>
                </a:solidFill>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into the country's strategic documents.</a:t>
            </a:r>
            <a:endParaRPr lang="et-EE" sz="2000" dirty="0">
              <a:effectLst/>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effectLst/>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The state must set an example by </a:t>
            </a:r>
            <a:r>
              <a:rPr lang="et-EE" sz="2000" dirty="0" err="1">
                <a:solidFill>
                  <a:schemeClr val="tx2"/>
                </a:solidFill>
                <a:effectLst/>
                <a:latin typeface="+mj-lt"/>
                <a:ea typeface="Calibri" panose="020F0502020204030204" pitchFamily="34" charset="0"/>
                <a:cs typeface="Times New Roman" panose="02020603050405020304" pitchFamily="18" charset="0"/>
              </a:rPr>
              <a:t>tendering</a:t>
            </a:r>
            <a:r>
              <a:rPr lang="en-US" sz="2000" dirty="0">
                <a:solidFill>
                  <a:schemeClr val="tx2"/>
                </a:solidFill>
                <a:effectLst/>
                <a:latin typeface="+mj-lt"/>
                <a:ea typeface="Calibri" panose="020F0502020204030204" pitchFamily="34" charset="0"/>
                <a:cs typeface="Times New Roman" panose="02020603050405020304" pitchFamily="18" charset="0"/>
              </a:rPr>
              <a:t> circular products and services</a:t>
            </a:r>
            <a:r>
              <a:rPr lang="en-US" sz="2000" dirty="0">
                <a:effectLst/>
                <a:latin typeface="+mj-lt"/>
                <a:ea typeface="Calibri" panose="020F0502020204030204" pitchFamily="34" charset="0"/>
                <a:cs typeface="Times New Roman" panose="02020603050405020304" pitchFamily="18" charset="0"/>
              </a:rPr>
              <a:t>.</a:t>
            </a:r>
            <a:endParaRPr lang="et-EE" sz="2000" dirty="0">
              <a:effectLst/>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Support the reduction of </a:t>
            </a:r>
            <a:r>
              <a:rPr lang="en-US" sz="2000" dirty="0">
                <a:solidFill>
                  <a:schemeClr val="tx2"/>
                </a:solidFill>
                <a:effectLst/>
                <a:latin typeface="+mj-lt"/>
                <a:ea typeface="Calibri" panose="020F0502020204030204" pitchFamily="34" charset="0"/>
                <a:cs typeface="Times New Roman" panose="02020603050405020304" pitchFamily="18" charset="0"/>
              </a:rPr>
              <a:t>environmental footprint of companies</a:t>
            </a:r>
            <a:r>
              <a:rPr lang="en-US" sz="2000" dirty="0">
                <a:effectLst/>
                <a:latin typeface="+mj-lt"/>
                <a:ea typeface="Calibri" panose="020F0502020204030204" pitchFamily="34" charset="0"/>
                <a:cs typeface="Times New Roman" panose="02020603050405020304" pitchFamily="18" charset="0"/>
              </a:rPr>
              <a:t>, especially in resource-intensive sectors.</a:t>
            </a:r>
            <a:endParaRPr lang="et-EE" sz="2000" dirty="0">
              <a:effectLst/>
              <a:latin typeface="+mj-lt"/>
              <a:ea typeface="Calibri" panose="020F0502020204030204" pitchFamily="34" charset="0"/>
              <a:cs typeface="Times New Roman" panose="02020603050405020304" pitchFamily="18" charset="0"/>
            </a:endParaRPr>
          </a:p>
        </p:txBody>
      </p:sp>
      <p:sp>
        <p:nvSpPr>
          <p:cNvPr id="11" name="Plokk-kaar 10">
            <a:extLst>
              <a:ext uri="{FF2B5EF4-FFF2-40B4-BE49-F238E27FC236}">
                <a16:creationId xmlns:a16="http://schemas.microsoft.com/office/drawing/2014/main" id="{9149CBBA-0B38-4996-AE8E-46FDDB3EA913}"/>
              </a:ext>
            </a:extLst>
          </p:cNvPr>
          <p:cNvSpPr/>
          <p:nvPr/>
        </p:nvSpPr>
        <p:spPr>
          <a:xfrm>
            <a:off x="2" y="342604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28409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E9F28-3B0E-4AC2-B827-4A2DAFA6F1E1}"/>
              </a:ext>
            </a:extLst>
          </p:cNvPr>
          <p:cNvSpPr txBox="1"/>
          <p:nvPr/>
        </p:nvSpPr>
        <p:spPr>
          <a:xfrm>
            <a:off x="388211" y="878996"/>
            <a:ext cx="4307902" cy="5094087"/>
          </a:xfrm>
          <a:prstGeom prst="rect">
            <a:avLst/>
          </a:prstGeom>
          <a:noFill/>
        </p:spPr>
        <p:txBody>
          <a:bodyPr wrap="square">
            <a:spAutoFit/>
          </a:bodyPr>
          <a:lstStyle/>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Establish an </a:t>
            </a:r>
            <a:r>
              <a:rPr lang="en-US" sz="2000" dirty="0">
                <a:solidFill>
                  <a:schemeClr val="tx2"/>
                </a:solidFill>
                <a:latin typeface="+mj-lt"/>
                <a:ea typeface="Calibri" panose="020F0502020204030204" pitchFamily="34" charset="0"/>
                <a:cs typeface="Times New Roman" panose="02020603050405020304" pitchFamily="18" charset="0"/>
              </a:rPr>
              <a:t>action plan for nature restoration </a:t>
            </a:r>
            <a:r>
              <a:rPr lang="en-US" sz="2000" dirty="0">
                <a:latin typeface="+mj-lt"/>
                <a:ea typeface="Calibri" panose="020F0502020204030204" pitchFamily="34" charset="0"/>
                <a:cs typeface="Times New Roman" panose="02020603050405020304" pitchFamily="18" charset="0"/>
              </a:rPr>
              <a:t>and ensure a coherent network of protected areas.</a:t>
            </a: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Create a framework for </a:t>
            </a:r>
            <a:r>
              <a:rPr lang="en-US" sz="2000" dirty="0">
                <a:solidFill>
                  <a:schemeClr val="tx2"/>
                </a:solidFill>
                <a:latin typeface="+mj-lt"/>
                <a:ea typeface="Calibri" panose="020F0502020204030204" pitchFamily="34" charset="0"/>
                <a:cs typeface="Times New Roman" panose="02020603050405020304" pitchFamily="18" charset="0"/>
              </a:rPr>
              <a:t>everyone</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to</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participate</a:t>
            </a:r>
            <a:r>
              <a:rPr lang="et-EE" sz="2000" dirty="0">
                <a:solidFill>
                  <a:schemeClr val="tx2"/>
                </a:solidFill>
                <a:latin typeface="+mj-lt"/>
                <a:ea typeface="Calibri" panose="020F0502020204030204" pitchFamily="34" charset="0"/>
                <a:cs typeface="Times New Roman" panose="02020603050405020304" pitchFamily="18" charset="0"/>
              </a:rPr>
              <a:t> in </a:t>
            </a:r>
            <a:r>
              <a:rPr lang="et-EE" sz="2000" dirty="0" err="1">
                <a:solidFill>
                  <a:schemeClr val="tx2"/>
                </a:solidFill>
                <a:latin typeface="+mj-lt"/>
                <a:ea typeface="Calibri" panose="020F0502020204030204" pitchFamily="34" charset="0"/>
                <a:cs typeface="Times New Roman" panose="02020603050405020304" pitchFamily="18" charset="0"/>
              </a:rPr>
              <a:t>nature</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protection</a:t>
            </a:r>
            <a:r>
              <a:rPr lang="en-US" sz="2000" dirty="0">
                <a:latin typeface="+mj-lt"/>
                <a:ea typeface="Calibri" panose="020F0502020204030204" pitchFamily="34" charset="0"/>
                <a:cs typeface="Times New Roman" panose="02020603050405020304" pitchFamily="18" charset="0"/>
              </a:rPr>
              <a:t>.</a:t>
            </a: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Improve the </a:t>
            </a:r>
            <a:r>
              <a:rPr lang="en-US" sz="2000" dirty="0">
                <a:solidFill>
                  <a:schemeClr val="tx2"/>
                </a:solidFill>
                <a:latin typeface="+mj-lt"/>
                <a:ea typeface="Calibri" panose="020F0502020204030204" pitchFamily="34" charset="0"/>
                <a:cs typeface="Times New Roman" panose="02020603050405020304" pitchFamily="18" charset="0"/>
              </a:rPr>
              <a:t>quality of environmental impact assessments</a:t>
            </a:r>
            <a:r>
              <a:rPr lang="en-US" sz="2000" dirty="0">
                <a:latin typeface="+mj-lt"/>
                <a:ea typeface="Calibri" panose="020F0502020204030204" pitchFamily="34" charset="0"/>
                <a:cs typeface="Times New Roman" panose="02020603050405020304" pitchFamily="18" charset="0"/>
              </a:rPr>
              <a:t> and ensure the necessary mitigation measures.</a:t>
            </a:r>
            <a:endParaRPr lang="et-EE" sz="2000" dirty="0">
              <a:effectLst/>
              <a:latin typeface="+mj-lt"/>
              <a:ea typeface="Calibri" panose="020F0502020204030204" pitchFamily="34" charset="0"/>
              <a:cs typeface="Times New Roman" panose="02020603050405020304" pitchFamily="18" charset="0"/>
            </a:endParaRPr>
          </a:p>
        </p:txBody>
      </p:sp>
      <p:pic>
        <p:nvPicPr>
          <p:cNvPr id="7" name="Pilt 6">
            <a:extLst>
              <a:ext uri="{FF2B5EF4-FFF2-40B4-BE49-F238E27FC236}">
                <a16:creationId xmlns:a16="http://schemas.microsoft.com/office/drawing/2014/main" id="{9AB64DFA-0941-4E4E-9FDC-B065664F1C3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47128" y="0"/>
            <a:ext cx="6844871" cy="6858000"/>
          </a:xfrm>
          <a:prstGeom prst="rect">
            <a:avLst/>
          </a:prstGeom>
        </p:spPr>
      </p:pic>
      <p:sp>
        <p:nvSpPr>
          <p:cNvPr id="9" name="Plokk-kaar 8">
            <a:extLst>
              <a:ext uri="{FF2B5EF4-FFF2-40B4-BE49-F238E27FC236}">
                <a16:creationId xmlns:a16="http://schemas.microsoft.com/office/drawing/2014/main" id="{0E7D9E23-651F-4830-A78A-D0D7AD2CD59E}"/>
              </a:ext>
            </a:extLst>
          </p:cNvPr>
          <p:cNvSpPr/>
          <p:nvPr/>
        </p:nvSpPr>
        <p:spPr>
          <a:xfrm rot="10800000">
            <a:off x="5347128" y="-341587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Plokk-kaar 10">
            <a:extLst>
              <a:ext uri="{FF2B5EF4-FFF2-40B4-BE49-F238E27FC236}">
                <a16:creationId xmlns:a16="http://schemas.microsoft.com/office/drawing/2014/main" id="{9149CBBA-0B38-4996-AE8E-46FDDB3EA913}"/>
              </a:ext>
            </a:extLst>
          </p:cNvPr>
          <p:cNvSpPr/>
          <p:nvPr/>
        </p:nvSpPr>
        <p:spPr>
          <a:xfrm>
            <a:off x="5347130" y="342604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28749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1" name="Graphic 40" descr="Factory outline">
            <a:extLst>
              <a:ext uri="{FF2B5EF4-FFF2-40B4-BE49-F238E27FC236}">
                <a16:creationId xmlns:a16="http://schemas.microsoft.com/office/drawing/2014/main" id="{64DB4135-11BB-4659-899A-4897B9348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7064" y="1605830"/>
            <a:ext cx="1139916" cy="1139916"/>
          </a:xfrm>
          <a:prstGeom prst="rect">
            <a:avLst/>
          </a:prstGeom>
        </p:spPr>
      </p:pic>
      <p:grpSp>
        <p:nvGrpSpPr>
          <p:cNvPr id="47" name="Group 46">
            <a:extLst>
              <a:ext uri="{FF2B5EF4-FFF2-40B4-BE49-F238E27FC236}">
                <a16:creationId xmlns:a16="http://schemas.microsoft.com/office/drawing/2014/main" id="{26338BB7-7147-4B20-8BDD-A7A1D6013DAF}"/>
              </a:ext>
            </a:extLst>
          </p:cNvPr>
          <p:cNvGrpSpPr/>
          <p:nvPr/>
        </p:nvGrpSpPr>
        <p:grpSpPr>
          <a:xfrm>
            <a:off x="587276" y="901520"/>
            <a:ext cx="11017448" cy="5054959"/>
            <a:chOff x="587276" y="901520"/>
            <a:chExt cx="11017448" cy="5054959"/>
          </a:xfrm>
        </p:grpSpPr>
        <p:grpSp>
          <p:nvGrpSpPr>
            <p:cNvPr id="36" name="Group 35">
              <a:extLst>
                <a:ext uri="{FF2B5EF4-FFF2-40B4-BE49-F238E27FC236}">
                  <a16:creationId xmlns:a16="http://schemas.microsoft.com/office/drawing/2014/main" id="{14388D99-AF9C-4BEB-A153-74D39E5D6778}"/>
                </a:ext>
              </a:extLst>
            </p:cNvPr>
            <p:cNvGrpSpPr/>
            <p:nvPr/>
          </p:nvGrpSpPr>
          <p:grpSpPr>
            <a:xfrm>
              <a:off x="2000950" y="3421075"/>
              <a:ext cx="8190100" cy="2535404"/>
              <a:chOff x="2144830" y="3367755"/>
              <a:chExt cx="8190100" cy="2535404"/>
            </a:xfrm>
          </p:grpSpPr>
          <p:grpSp>
            <p:nvGrpSpPr>
              <p:cNvPr id="30" name="Group 29">
                <a:extLst>
                  <a:ext uri="{FF2B5EF4-FFF2-40B4-BE49-F238E27FC236}">
                    <a16:creationId xmlns:a16="http://schemas.microsoft.com/office/drawing/2014/main" id="{986AAE03-7235-4652-9488-4703798F652F}"/>
                  </a:ext>
                </a:extLst>
              </p:cNvPr>
              <p:cNvGrpSpPr/>
              <p:nvPr/>
            </p:nvGrpSpPr>
            <p:grpSpPr>
              <a:xfrm>
                <a:off x="2144830" y="3367755"/>
                <a:ext cx="2535404" cy="2535404"/>
                <a:chOff x="2071947" y="3637869"/>
                <a:chExt cx="2535404" cy="2535404"/>
              </a:xfrm>
            </p:grpSpPr>
            <p:sp>
              <p:nvSpPr>
                <p:cNvPr id="19" name="Oval 18">
                  <a:extLst>
                    <a:ext uri="{FF2B5EF4-FFF2-40B4-BE49-F238E27FC236}">
                      <a16:creationId xmlns:a16="http://schemas.microsoft.com/office/drawing/2014/main" id="{48D03438-F7E2-4C5D-8549-D7A6AAD9D53F}"/>
                    </a:ext>
                  </a:extLst>
                </p:cNvPr>
                <p:cNvSpPr/>
                <p:nvPr/>
              </p:nvSpPr>
              <p:spPr>
                <a:xfrm>
                  <a:off x="2071947" y="3637869"/>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23" name="Graphic 22" descr="Forest scene outline">
                  <a:extLst>
                    <a:ext uri="{FF2B5EF4-FFF2-40B4-BE49-F238E27FC236}">
                      <a16:creationId xmlns:a16="http://schemas.microsoft.com/office/drawing/2014/main" id="{5E1D0693-4BA7-4C35-8C37-1C5DB173B8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8967" y="4304889"/>
                  <a:ext cx="1201365" cy="1201365"/>
                </a:xfrm>
                <a:prstGeom prst="rect">
                  <a:avLst/>
                </a:prstGeom>
              </p:spPr>
            </p:pic>
          </p:grpSp>
          <p:grpSp>
            <p:nvGrpSpPr>
              <p:cNvPr id="29" name="Group 28">
                <a:extLst>
                  <a:ext uri="{FF2B5EF4-FFF2-40B4-BE49-F238E27FC236}">
                    <a16:creationId xmlns:a16="http://schemas.microsoft.com/office/drawing/2014/main" id="{D107CFB3-F808-4B61-98E3-A84078DEC783}"/>
                  </a:ext>
                </a:extLst>
              </p:cNvPr>
              <p:cNvGrpSpPr/>
              <p:nvPr/>
            </p:nvGrpSpPr>
            <p:grpSpPr>
              <a:xfrm>
                <a:off x="4972178" y="3367755"/>
                <a:ext cx="2535404" cy="2535404"/>
                <a:chOff x="5049247" y="3637869"/>
                <a:chExt cx="2535404" cy="2535404"/>
              </a:xfrm>
            </p:grpSpPr>
            <p:sp>
              <p:nvSpPr>
                <p:cNvPr id="20" name="Oval 19">
                  <a:extLst>
                    <a:ext uri="{FF2B5EF4-FFF2-40B4-BE49-F238E27FC236}">
                      <a16:creationId xmlns:a16="http://schemas.microsoft.com/office/drawing/2014/main" id="{A2E5F9FB-857F-4900-96D9-A7A279283837}"/>
                    </a:ext>
                  </a:extLst>
                </p:cNvPr>
                <p:cNvSpPr/>
                <p:nvPr/>
              </p:nvSpPr>
              <p:spPr>
                <a:xfrm>
                  <a:off x="5049247" y="3637869"/>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25" name="Graphic 24" descr="Architecture outline">
                  <a:extLst>
                    <a:ext uri="{FF2B5EF4-FFF2-40B4-BE49-F238E27FC236}">
                      <a16:creationId xmlns:a16="http://schemas.microsoft.com/office/drawing/2014/main" id="{77F480AF-8557-4B80-9798-7ED1093DC4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7894" y="4276516"/>
                  <a:ext cx="1258111" cy="1258111"/>
                </a:xfrm>
                <a:prstGeom prst="rect">
                  <a:avLst/>
                </a:prstGeom>
              </p:spPr>
            </p:pic>
          </p:grpSp>
          <p:grpSp>
            <p:nvGrpSpPr>
              <p:cNvPr id="28" name="Group 27">
                <a:extLst>
                  <a:ext uri="{FF2B5EF4-FFF2-40B4-BE49-F238E27FC236}">
                    <a16:creationId xmlns:a16="http://schemas.microsoft.com/office/drawing/2014/main" id="{3CFF99BC-8734-4204-9B5B-560DC0FFE468}"/>
                  </a:ext>
                </a:extLst>
              </p:cNvPr>
              <p:cNvGrpSpPr/>
              <p:nvPr/>
            </p:nvGrpSpPr>
            <p:grpSpPr>
              <a:xfrm>
                <a:off x="7799526" y="3367755"/>
                <a:ext cx="2535404" cy="2535404"/>
                <a:chOff x="8026547" y="3637869"/>
                <a:chExt cx="2535404" cy="2535404"/>
              </a:xfrm>
            </p:grpSpPr>
            <p:sp>
              <p:nvSpPr>
                <p:cNvPr id="21" name="Oval 20">
                  <a:extLst>
                    <a:ext uri="{FF2B5EF4-FFF2-40B4-BE49-F238E27FC236}">
                      <a16:creationId xmlns:a16="http://schemas.microsoft.com/office/drawing/2014/main" id="{99200A80-96DB-4546-A51F-87DCFF38E48E}"/>
                    </a:ext>
                  </a:extLst>
                </p:cNvPr>
                <p:cNvSpPr/>
                <p:nvPr/>
              </p:nvSpPr>
              <p:spPr>
                <a:xfrm>
                  <a:off x="8026547" y="3637869"/>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27" name="Graphic 26" descr="Ecommerce outline">
                  <a:extLst>
                    <a:ext uri="{FF2B5EF4-FFF2-40B4-BE49-F238E27FC236}">
                      <a16:creationId xmlns:a16="http://schemas.microsoft.com/office/drawing/2014/main" id="{CB139CA9-4DA9-40A7-887C-F8FFD6AB15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64574" y="4375896"/>
                  <a:ext cx="1059351" cy="1059351"/>
                </a:xfrm>
                <a:prstGeom prst="rect">
                  <a:avLst/>
                </a:prstGeom>
              </p:spPr>
            </p:pic>
          </p:grpSp>
        </p:grpSp>
        <p:grpSp>
          <p:nvGrpSpPr>
            <p:cNvPr id="46" name="Group 45">
              <a:extLst>
                <a:ext uri="{FF2B5EF4-FFF2-40B4-BE49-F238E27FC236}">
                  <a16:creationId xmlns:a16="http://schemas.microsoft.com/office/drawing/2014/main" id="{0FEC4DB9-0C14-414A-B525-E2FEBBF40C5D}"/>
                </a:ext>
              </a:extLst>
            </p:cNvPr>
            <p:cNvGrpSpPr/>
            <p:nvPr/>
          </p:nvGrpSpPr>
          <p:grpSpPr>
            <a:xfrm>
              <a:off x="587276" y="901520"/>
              <a:ext cx="11017448" cy="2535404"/>
              <a:chOff x="587276" y="901520"/>
              <a:chExt cx="11017448" cy="2535404"/>
            </a:xfrm>
          </p:grpSpPr>
          <p:grpSp>
            <p:nvGrpSpPr>
              <p:cNvPr id="31" name="Group 30">
                <a:extLst>
                  <a:ext uri="{FF2B5EF4-FFF2-40B4-BE49-F238E27FC236}">
                    <a16:creationId xmlns:a16="http://schemas.microsoft.com/office/drawing/2014/main" id="{30362B0B-54A9-4300-A189-601B37693107}"/>
                  </a:ext>
                </a:extLst>
              </p:cNvPr>
              <p:cNvGrpSpPr/>
              <p:nvPr/>
            </p:nvGrpSpPr>
            <p:grpSpPr>
              <a:xfrm>
                <a:off x="587276" y="901520"/>
                <a:ext cx="2535404" cy="2535404"/>
                <a:chOff x="733248" y="893596"/>
                <a:chExt cx="2535404" cy="2535404"/>
              </a:xfrm>
            </p:grpSpPr>
            <p:sp>
              <p:nvSpPr>
                <p:cNvPr id="6" name="Oval 5">
                  <a:extLst>
                    <a:ext uri="{FF2B5EF4-FFF2-40B4-BE49-F238E27FC236}">
                      <a16:creationId xmlns:a16="http://schemas.microsoft.com/office/drawing/2014/main" id="{2DB64282-C1C7-4ED9-B2B1-5650DBD4E00D}"/>
                    </a:ext>
                  </a:extLst>
                </p:cNvPr>
                <p:cNvSpPr/>
                <p:nvPr/>
              </p:nvSpPr>
              <p:spPr>
                <a:xfrm>
                  <a:off x="733248" y="893596"/>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12" name="Graphic 11" descr="Electric Tower outline">
                  <a:extLst>
                    <a:ext uri="{FF2B5EF4-FFF2-40B4-BE49-F238E27FC236}">
                      <a16:creationId xmlns:a16="http://schemas.microsoft.com/office/drawing/2014/main" id="{6017AB70-1110-4643-B886-3AB3E37521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2972" y="1553320"/>
                  <a:ext cx="1215957" cy="1215957"/>
                </a:xfrm>
                <a:prstGeom prst="rect">
                  <a:avLst/>
                </a:prstGeom>
              </p:spPr>
            </p:pic>
          </p:grpSp>
          <p:grpSp>
            <p:nvGrpSpPr>
              <p:cNvPr id="33" name="Group 32">
                <a:extLst>
                  <a:ext uri="{FF2B5EF4-FFF2-40B4-BE49-F238E27FC236}">
                    <a16:creationId xmlns:a16="http://schemas.microsoft.com/office/drawing/2014/main" id="{6E3CE8ED-A00C-4CCD-B31F-FC3901E742C2}"/>
                  </a:ext>
                </a:extLst>
              </p:cNvPr>
              <p:cNvGrpSpPr/>
              <p:nvPr/>
            </p:nvGrpSpPr>
            <p:grpSpPr>
              <a:xfrm>
                <a:off x="6241972" y="901520"/>
                <a:ext cx="2535404" cy="2535404"/>
                <a:chOff x="6387944" y="802804"/>
                <a:chExt cx="2535404" cy="2535404"/>
              </a:xfrm>
            </p:grpSpPr>
            <p:sp>
              <p:nvSpPr>
                <p:cNvPr id="10" name="Oval 9">
                  <a:extLst>
                    <a:ext uri="{FF2B5EF4-FFF2-40B4-BE49-F238E27FC236}">
                      <a16:creationId xmlns:a16="http://schemas.microsoft.com/office/drawing/2014/main" id="{29DF4C66-EF3E-4036-8A37-6F93D35DD705}"/>
                    </a:ext>
                  </a:extLst>
                </p:cNvPr>
                <p:cNvSpPr/>
                <p:nvPr/>
              </p:nvSpPr>
              <p:spPr>
                <a:xfrm>
                  <a:off x="6387944" y="802804"/>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16" name="Graphic 15" descr="Farm scene outline">
                  <a:extLst>
                    <a:ext uri="{FF2B5EF4-FFF2-40B4-BE49-F238E27FC236}">
                      <a16:creationId xmlns:a16="http://schemas.microsoft.com/office/drawing/2014/main" id="{617A713C-6CBB-4D47-9E6F-D8509E1CFB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16053" y="1430913"/>
                  <a:ext cx="1279187" cy="1279187"/>
                </a:xfrm>
                <a:prstGeom prst="rect">
                  <a:avLst/>
                </a:prstGeom>
              </p:spPr>
            </p:pic>
          </p:grpSp>
          <p:grpSp>
            <p:nvGrpSpPr>
              <p:cNvPr id="45" name="Group 44">
                <a:extLst>
                  <a:ext uri="{FF2B5EF4-FFF2-40B4-BE49-F238E27FC236}">
                    <a16:creationId xmlns:a16="http://schemas.microsoft.com/office/drawing/2014/main" id="{DEABEC19-EB20-4F21-9DFF-4D7FE20D71C8}"/>
                  </a:ext>
                </a:extLst>
              </p:cNvPr>
              <p:cNvGrpSpPr/>
              <p:nvPr/>
            </p:nvGrpSpPr>
            <p:grpSpPr>
              <a:xfrm>
                <a:off x="3414624" y="901520"/>
                <a:ext cx="2535404" cy="2535404"/>
                <a:chOff x="3414624" y="901520"/>
                <a:chExt cx="2535404" cy="2535404"/>
              </a:xfrm>
            </p:grpSpPr>
            <p:sp>
              <p:nvSpPr>
                <p:cNvPr id="9" name="Oval 8">
                  <a:extLst>
                    <a:ext uri="{FF2B5EF4-FFF2-40B4-BE49-F238E27FC236}">
                      <a16:creationId xmlns:a16="http://schemas.microsoft.com/office/drawing/2014/main" id="{DD3F3CF3-72CB-4BDA-9D8F-11FA0D9EFBB7}"/>
                    </a:ext>
                  </a:extLst>
                </p:cNvPr>
                <p:cNvSpPr/>
                <p:nvPr/>
              </p:nvSpPr>
              <p:spPr>
                <a:xfrm>
                  <a:off x="3414624" y="901520"/>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39" name="Graphic 38" descr="Bus outline">
                  <a:extLst>
                    <a:ext uri="{FF2B5EF4-FFF2-40B4-BE49-F238E27FC236}">
                      <a16:creationId xmlns:a16="http://schemas.microsoft.com/office/drawing/2014/main" id="{1170EE54-63FB-4864-AC3E-99582B90ED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42994" y="1629890"/>
                  <a:ext cx="1078665" cy="1078665"/>
                </a:xfrm>
                <a:prstGeom prst="rect">
                  <a:avLst/>
                </a:prstGeom>
              </p:spPr>
            </p:pic>
          </p:grpSp>
          <p:grpSp>
            <p:nvGrpSpPr>
              <p:cNvPr id="44" name="Group 43">
                <a:extLst>
                  <a:ext uri="{FF2B5EF4-FFF2-40B4-BE49-F238E27FC236}">
                    <a16:creationId xmlns:a16="http://schemas.microsoft.com/office/drawing/2014/main" id="{1DCFA15D-D16B-4910-988C-2F336B643102}"/>
                  </a:ext>
                </a:extLst>
              </p:cNvPr>
              <p:cNvGrpSpPr/>
              <p:nvPr/>
            </p:nvGrpSpPr>
            <p:grpSpPr>
              <a:xfrm>
                <a:off x="9069320" y="901520"/>
                <a:ext cx="2535404" cy="2535404"/>
                <a:chOff x="9069320" y="901520"/>
                <a:chExt cx="2535404" cy="2535404"/>
              </a:xfrm>
            </p:grpSpPr>
            <p:sp>
              <p:nvSpPr>
                <p:cNvPr id="11" name="Oval 10">
                  <a:extLst>
                    <a:ext uri="{FF2B5EF4-FFF2-40B4-BE49-F238E27FC236}">
                      <a16:creationId xmlns:a16="http://schemas.microsoft.com/office/drawing/2014/main" id="{1165C628-39E5-4E27-ADD5-D38918C4E77F}"/>
                    </a:ext>
                  </a:extLst>
                </p:cNvPr>
                <p:cNvSpPr/>
                <p:nvPr/>
              </p:nvSpPr>
              <p:spPr>
                <a:xfrm>
                  <a:off x="9069320" y="901520"/>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43" name="Graphic 42" descr="Factory outline">
                  <a:extLst>
                    <a:ext uri="{FF2B5EF4-FFF2-40B4-BE49-F238E27FC236}">
                      <a16:creationId xmlns:a16="http://schemas.microsoft.com/office/drawing/2014/main" id="{9238C767-D8D8-4C96-91A9-3B7124313A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67064" y="1599264"/>
                  <a:ext cx="1139916" cy="1139916"/>
                </a:xfrm>
                <a:prstGeom prst="rect">
                  <a:avLst/>
                </a:prstGeom>
              </p:spPr>
            </p:pic>
          </p:grpSp>
        </p:grpSp>
      </p:grpSp>
    </p:spTree>
    <p:extLst>
      <p:ext uri="{BB962C8B-B14F-4D97-AF65-F5344CB8AC3E}">
        <p14:creationId xmlns:p14="http://schemas.microsoft.com/office/powerpoint/2010/main" val="321669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1155531" y="5019719"/>
            <a:ext cx="7007587" cy="289103"/>
          </a:xfrm>
        </p:spPr>
        <p:txBody>
          <a:bodyPr/>
          <a:lstStyle/>
          <a:p>
            <a:r>
              <a:rPr lang="et-EE" dirty="0">
                <a:latin typeface="+mj-lt"/>
              </a:rPr>
              <a:t>ivo.krustok@riigikantselei.ee</a:t>
            </a:r>
          </a:p>
        </p:txBody>
      </p:sp>
      <p:sp>
        <p:nvSpPr>
          <p:cNvPr id="6" name="Text Placeholder 5"/>
          <p:cNvSpPr>
            <a:spLocks noGrp="1"/>
          </p:cNvSpPr>
          <p:nvPr>
            <p:ph type="body" sz="quarter" idx="13"/>
          </p:nvPr>
        </p:nvSpPr>
        <p:spPr>
          <a:xfrm>
            <a:off x="1155531" y="4586314"/>
            <a:ext cx="7007587" cy="433405"/>
          </a:xfrm>
        </p:spPr>
        <p:txBody>
          <a:bodyPr/>
          <a:lstStyle/>
          <a:p>
            <a:r>
              <a:rPr lang="et-EE" dirty="0">
                <a:latin typeface="+mj-lt"/>
              </a:rPr>
              <a:t>Ivo Krustok</a:t>
            </a:r>
          </a:p>
        </p:txBody>
      </p:sp>
      <p:sp>
        <p:nvSpPr>
          <p:cNvPr id="9" name="TextBox 8">
            <a:extLst>
              <a:ext uri="{FF2B5EF4-FFF2-40B4-BE49-F238E27FC236}">
                <a16:creationId xmlns:a16="http://schemas.microsoft.com/office/drawing/2014/main" id="{A9ECEF53-6A85-4279-9346-8A90D05B23D9}"/>
              </a:ext>
            </a:extLst>
          </p:cNvPr>
          <p:cNvSpPr txBox="1"/>
          <p:nvPr/>
        </p:nvSpPr>
        <p:spPr>
          <a:xfrm>
            <a:off x="1155532" y="3376551"/>
            <a:ext cx="4788068" cy="1015663"/>
          </a:xfrm>
          <a:prstGeom prst="rect">
            <a:avLst/>
          </a:prstGeom>
          <a:noFill/>
        </p:spPr>
        <p:txBody>
          <a:bodyPr wrap="square">
            <a:spAutoFit/>
          </a:bodyPr>
          <a:lstStyle/>
          <a:p>
            <a:r>
              <a:rPr lang="et-EE" sz="6000" dirty="0" err="1">
                <a:solidFill>
                  <a:schemeClr val="bg1"/>
                </a:solidFill>
                <a:latin typeface="+mj-lt"/>
              </a:rPr>
              <a:t>Thank</a:t>
            </a:r>
            <a:r>
              <a:rPr lang="et-EE" sz="6000" dirty="0">
                <a:solidFill>
                  <a:schemeClr val="bg1"/>
                </a:solidFill>
                <a:latin typeface="+mj-lt"/>
              </a:rPr>
              <a:t> </a:t>
            </a:r>
            <a:r>
              <a:rPr lang="et-EE" sz="6000" dirty="0" err="1">
                <a:solidFill>
                  <a:schemeClr val="bg1"/>
                </a:solidFill>
                <a:latin typeface="+mj-lt"/>
              </a:rPr>
              <a:t>you</a:t>
            </a:r>
            <a:r>
              <a:rPr lang="et-EE" sz="6000" dirty="0">
                <a:solidFill>
                  <a:schemeClr val="bg1"/>
                </a:solidFill>
                <a:latin typeface="+mj-lt"/>
              </a:rPr>
              <a:t>!</a:t>
            </a:r>
            <a:endParaRPr lang="en-GB" sz="6000" dirty="0">
              <a:solidFill>
                <a:schemeClr val="bg1"/>
              </a:solidFill>
              <a:latin typeface="+mj-lt"/>
            </a:endParaRPr>
          </a:p>
        </p:txBody>
      </p:sp>
    </p:spTree>
    <p:extLst>
      <p:ext uri="{BB962C8B-B14F-4D97-AF65-F5344CB8AC3E}">
        <p14:creationId xmlns:p14="http://schemas.microsoft.com/office/powerpoint/2010/main" val="296990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E9F28-3B0E-4AC2-B827-4A2DAFA6F1E1}"/>
              </a:ext>
            </a:extLst>
          </p:cNvPr>
          <p:cNvSpPr txBox="1"/>
          <p:nvPr/>
        </p:nvSpPr>
        <p:spPr>
          <a:xfrm>
            <a:off x="283147" y="439619"/>
            <a:ext cx="10749288" cy="2041521"/>
          </a:xfrm>
          <a:prstGeom prst="rect">
            <a:avLst/>
          </a:prstGeom>
          <a:noFill/>
        </p:spPr>
        <p:txBody>
          <a:bodyPr wrap="square">
            <a:spAutoFit/>
          </a:bodyPr>
          <a:lstStyle/>
          <a:p>
            <a:pPr lvl="0">
              <a:lnSpc>
                <a:spcPct val="107000"/>
              </a:lnSpc>
              <a:spcAft>
                <a:spcPts val="800"/>
              </a:spcAft>
            </a:pPr>
            <a:r>
              <a:rPr lang="et-EE" sz="3600" dirty="0" err="1">
                <a:effectLst/>
                <a:latin typeface="+mj-lt"/>
                <a:ea typeface="Calibri" panose="020F0502020204030204" pitchFamily="34" charset="0"/>
                <a:cs typeface="Calibri" panose="020F0502020204030204" pitchFamily="34" charset="0"/>
              </a:rPr>
              <a:t>Making</a:t>
            </a:r>
            <a:r>
              <a:rPr lang="et-EE" sz="3600" dirty="0">
                <a:effectLst/>
                <a:latin typeface="+mj-lt"/>
                <a:ea typeface="Calibri" panose="020F0502020204030204" pitchFamily="34" charset="0"/>
                <a:cs typeface="Calibri" panose="020F0502020204030204" pitchFamily="34" charset="0"/>
              </a:rPr>
              <a:t> Estonia </a:t>
            </a:r>
            <a:r>
              <a:rPr lang="et-EE" sz="3600" dirty="0" err="1">
                <a:effectLst/>
                <a:latin typeface="+mj-lt"/>
                <a:ea typeface="Calibri" panose="020F0502020204030204" pitchFamily="34" charset="0"/>
                <a:cs typeface="Calibri" panose="020F0502020204030204" pitchFamily="34" charset="0"/>
              </a:rPr>
              <a:t>sustainable</a:t>
            </a:r>
            <a:r>
              <a:rPr lang="et-EE" sz="3600" dirty="0">
                <a:effectLst/>
                <a:latin typeface="+mj-lt"/>
                <a:ea typeface="Calibri" panose="020F0502020204030204" pitchFamily="34" charset="0"/>
                <a:cs typeface="Calibri" panose="020F0502020204030204" pitchFamily="34" charset="0"/>
              </a:rPr>
              <a:t> </a:t>
            </a:r>
            <a:r>
              <a:rPr lang="et-EE" sz="3600" dirty="0" err="1">
                <a:latin typeface="+mj-lt"/>
                <a:ea typeface="Calibri" panose="020F0502020204030204" pitchFamily="34" charset="0"/>
                <a:cs typeface="Calibri" panose="020F0502020204030204" pitchFamily="34" charset="0"/>
              </a:rPr>
              <a:t>t</a:t>
            </a:r>
            <a:r>
              <a:rPr lang="et-EE" sz="3600" dirty="0" err="1">
                <a:effectLst/>
                <a:latin typeface="+mj-lt"/>
                <a:ea typeface="Calibri" panose="020F0502020204030204" pitchFamily="34" charset="0"/>
                <a:cs typeface="Calibri" panose="020F0502020204030204" pitchFamily="34" charset="0"/>
              </a:rPr>
              <a:t>ogether</a:t>
            </a:r>
            <a:r>
              <a:rPr lang="et-EE" sz="3600" dirty="0">
                <a:latin typeface="+mj-lt"/>
                <a:ea typeface="Calibri" panose="020F0502020204030204" pitchFamily="34" charset="0"/>
                <a:cs typeface="Calibri" panose="020F0502020204030204" pitchFamily="34" charset="0"/>
              </a:rPr>
              <a:t>.</a:t>
            </a:r>
          </a:p>
          <a:p>
            <a:pPr lvl="0">
              <a:lnSpc>
                <a:spcPct val="107000"/>
              </a:lnSpc>
              <a:spcAft>
                <a:spcPts val="800"/>
              </a:spcAft>
            </a:pPr>
            <a:endParaRPr lang="et-EE" sz="3600" dirty="0">
              <a:latin typeface="+mj-lt"/>
              <a:ea typeface="Calibri" panose="020F0502020204030204" pitchFamily="34" charset="0"/>
              <a:cs typeface="Calibri" panose="020F0502020204030204" pitchFamily="34" charset="0"/>
            </a:endParaRPr>
          </a:p>
          <a:p>
            <a:pPr lvl="0">
              <a:lnSpc>
                <a:spcPct val="107000"/>
              </a:lnSpc>
              <a:spcAft>
                <a:spcPts val="800"/>
              </a:spcAft>
            </a:pPr>
            <a:r>
              <a:rPr lang="et-EE" sz="3600" dirty="0" err="1">
                <a:latin typeface="+mj-lt"/>
                <a:ea typeface="Calibri" panose="020F0502020204030204" pitchFamily="34" charset="0"/>
                <a:cs typeface="Calibri" panose="020F0502020204030204" pitchFamily="34" charset="0"/>
              </a:rPr>
              <a:t>Everyone</a:t>
            </a:r>
            <a:r>
              <a:rPr lang="et-EE" sz="3600" dirty="0">
                <a:latin typeface="+mj-lt"/>
                <a:ea typeface="Calibri" panose="020F0502020204030204" pitchFamily="34" charset="0"/>
                <a:cs typeface="Calibri" panose="020F0502020204030204" pitchFamily="34" charset="0"/>
              </a:rPr>
              <a:t> </a:t>
            </a:r>
            <a:r>
              <a:rPr lang="et-EE" sz="3600" dirty="0" err="1">
                <a:latin typeface="+mj-lt"/>
                <a:ea typeface="Calibri" panose="020F0502020204030204" pitchFamily="34" charset="0"/>
                <a:cs typeface="Calibri" panose="020F0502020204030204" pitchFamily="34" charset="0"/>
              </a:rPr>
              <a:t>has</a:t>
            </a:r>
            <a:r>
              <a:rPr lang="et-EE" sz="3600" dirty="0">
                <a:latin typeface="+mj-lt"/>
                <a:ea typeface="Calibri" panose="020F0502020204030204" pitchFamily="34" charset="0"/>
                <a:cs typeface="Calibri" panose="020F0502020204030204" pitchFamily="34" charset="0"/>
              </a:rPr>
              <a:t> </a:t>
            </a:r>
            <a:r>
              <a:rPr lang="et-EE" sz="3600" dirty="0" err="1">
                <a:latin typeface="+mj-lt"/>
                <a:ea typeface="Calibri" panose="020F0502020204030204" pitchFamily="34" charset="0"/>
                <a:cs typeface="Calibri" panose="020F0502020204030204" pitchFamily="34" charset="0"/>
              </a:rPr>
              <a:t>an</a:t>
            </a:r>
            <a:r>
              <a:rPr lang="et-EE" sz="3600" dirty="0">
                <a:latin typeface="+mj-lt"/>
                <a:ea typeface="Calibri" panose="020F0502020204030204" pitchFamily="34" charset="0"/>
                <a:cs typeface="Calibri" panose="020F0502020204030204" pitchFamily="34" charset="0"/>
              </a:rPr>
              <a:t> </a:t>
            </a:r>
            <a:r>
              <a:rPr lang="et-EE" sz="3600" dirty="0" err="1">
                <a:latin typeface="+mj-lt"/>
                <a:ea typeface="Calibri" panose="020F0502020204030204" pitchFamily="34" charset="0"/>
                <a:cs typeface="Calibri" panose="020F0502020204030204" pitchFamily="34" charset="0"/>
              </a:rPr>
              <a:t>important</a:t>
            </a:r>
            <a:r>
              <a:rPr lang="et-EE" sz="3600" dirty="0">
                <a:latin typeface="+mj-lt"/>
                <a:ea typeface="Calibri" panose="020F0502020204030204" pitchFamily="34" charset="0"/>
                <a:cs typeface="Calibri" panose="020F0502020204030204" pitchFamily="34" charset="0"/>
              </a:rPr>
              <a:t> </a:t>
            </a:r>
            <a:r>
              <a:rPr lang="et-EE" sz="3600" dirty="0" err="1">
                <a:latin typeface="+mj-lt"/>
                <a:ea typeface="Calibri" panose="020F0502020204030204" pitchFamily="34" charset="0"/>
                <a:cs typeface="Calibri" panose="020F0502020204030204" pitchFamily="34" charset="0"/>
              </a:rPr>
              <a:t>role</a:t>
            </a:r>
            <a:r>
              <a:rPr lang="et-EE" sz="3600" dirty="0">
                <a:effectLst/>
                <a:latin typeface="+mj-lt"/>
                <a:ea typeface="Calibri" panose="020F0502020204030204" pitchFamily="34" charset="0"/>
                <a:cs typeface="Calibri" panose="020F0502020204030204" pitchFamily="34" charset="0"/>
              </a:rPr>
              <a:t>.</a:t>
            </a:r>
            <a:endParaRPr lang="et-EE" sz="2800" dirty="0">
              <a:effectLst/>
              <a:latin typeface="+mj-lt"/>
              <a:ea typeface="Calibri" panose="020F0502020204030204" pitchFamily="34" charset="0"/>
              <a:cs typeface="Times New Roman" panose="02020603050405020304" pitchFamily="18" charset="0"/>
            </a:endParaRPr>
          </a:p>
        </p:txBody>
      </p:sp>
      <p:pic>
        <p:nvPicPr>
          <p:cNvPr id="5" name="Pilt 4">
            <a:extLst>
              <a:ext uri="{FF2B5EF4-FFF2-40B4-BE49-F238E27FC236}">
                <a16:creationId xmlns:a16="http://schemas.microsoft.com/office/drawing/2014/main" id="{B9730624-B814-4962-8717-C0444365C585}"/>
              </a:ext>
            </a:extLst>
          </p:cNvPr>
          <p:cNvPicPr>
            <a:picLocks noChangeAspect="1"/>
          </p:cNvPicPr>
          <p:nvPr/>
        </p:nvPicPr>
        <p:blipFill>
          <a:blip r:embed="rId3">
            <a:extLst>
              <a:ext uri="{28A0092B-C50C-407E-A947-70E740481C1C}">
                <a14:useLocalDpi xmlns:a14="http://schemas.microsoft.com/office/drawing/2010/main" val="0"/>
              </a:ext>
            </a:extLst>
          </a:blip>
          <a:srcRect l="26130" r="26130"/>
          <a:stretch/>
        </p:blipFill>
        <p:spPr>
          <a:xfrm>
            <a:off x="4718458" y="3121229"/>
            <a:ext cx="7473542" cy="7473542"/>
          </a:xfrm>
          <a:prstGeom prst="blockArc">
            <a:avLst>
              <a:gd name="adj1" fmla="val 10800000"/>
              <a:gd name="adj2" fmla="val 193"/>
              <a:gd name="adj3" fmla="val 49852"/>
            </a:avLst>
          </a:prstGeom>
        </p:spPr>
      </p:pic>
    </p:spTree>
    <p:extLst>
      <p:ext uri="{BB962C8B-B14F-4D97-AF65-F5344CB8AC3E}">
        <p14:creationId xmlns:p14="http://schemas.microsoft.com/office/powerpoint/2010/main" val="355507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1" name="Graphic 40" descr="Factory outline">
            <a:extLst>
              <a:ext uri="{FF2B5EF4-FFF2-40B4-BE49-F238E27FC236}">
                <a16:creationId xmlns:a16="http://schemas.microsoft.com/office/drawing/2014/main" id="{64DB4135-11BB-4659-899A-4897B9348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7064" y="1605830"/>
            <a:ext cx="1139916" cy="1139916"/>
          </a:xfrm>
          <a:prstGeom prst="rect">
            <a:avLst/>
          </a:prstGeom>
        </p:spPr>
      </p:pic>
      <p:grpSp>
        <p:nvGrpSpPr>
          <p:cNvPr id="47" name="Group 46">
            <a:extLst>
              <a:ext uri="{FF2B5EF4-FFF2-40B4-BE49-F238E27FC236}">
                <a16:creationId xmlns:a16="http://schemas.microsoft.com/office/drawing/2014/main" id="{26338BB7-7147-4B20-8BDD-A7A1D6013DAF}"/>
              </a:ext>
            </a:extLst>
          </p:cNvPr>
          <p:cNvGrpSpPr/>
          <p:nvPr/>
        </p:nvGrpSpPr>
        <p:grpSpPr>
          <a:xfrm>
            <a:off x="587276" y="901520"/>
            <a:ext cx="11017448" cy="5054959"/>
            <a:chOff x="587276" y="901520"/>
            <a:chExt cx="11017448" cy="5054959"/>
          </a:xfrm>
        </p:grpSpPr>
        <p:grpSp>
          <p:nvGrpSpPr>
            <p:cNvPr id="36" name="Group 35">
              <a:extLst>
                <a:ext uri="{FF2B5EF4-FFF2-40B4-BE49-F238E27FC236}">
                  <a16:creationId xmlns:a16="http://schemas.microsoft.com/office/drawing/2014/main" id="{14388D99-AF9C-4BEB-A153-74D39E5D6778}"/>
                </a:ext>
              </a:extLst>
            </p:cNvPr>
            <p:cNvGrpSpPr/>
            <p:nvPr/>
          </p:nvGrpSpPr>
          <p:grpSpPr>
            <a:xfrm>
              <a:off x="2000950" y="3421075"/>
              <a:ext cx="8190100" cy="2535404"/>
              <a:chOff x="2144830" y="3367755"/>
              <a:chExt cx="8190100" cy="2535404"/>
            </a:xfrm>
          </p:grpSpPr>
          <p:grpSp>
            <p:nvGrpSpPr>
              <p:cNvPr id="30" name="Group 29">
                <a:extLst>
                  <a:ext uri="{FF2B5EF4-FFF2-40B4-BE49-F238E27FC236}">
                    <a16:creationId xmlns:a16="http://schemas.microsoft.com/office/drawing/2014/main" id="{986AAE03-7235-4652-9488-4703798F652F}"/>
                  </a:ext>
                </a:extLst>
              </p:cNvPr>
              <p:cNvGrpSpPr/>
              <p:nvPr/>
            </p:nvGrpSpPr>
            <p:grpSpPr>
              <a:xfrm>
                <a:off x="2144830" y="3367755"/>
                <a:ext cx="2535404" cy="2535404"/>
                <a:chOff x="2071947" y="3637869"/>
                <a:chExt cx="2535404" cy="2535404"/>
              </a:xfrm>
            </p:grpSpPr>
            <p:sp>
              <p:nvSpPr>
                <p:cNvPr id="19" name="Oval 18">
                  <a:extLst>
                    <a:ext uri="{FF2B5EF4-FFF2-40B4-BE49-F238E27FC236}">
                      <a16:creationId xmlns:a16="http://schemas.microsoft.com/office/drawing/2014/main" id="{48D03438-F7E2-4C5D-8549-D7A6AAD9D53F}"/>
                    </a:ext>
                  </a:extLst>
                </p:cNvPr>
                <p:cNvSpPr/>
                <p:nvPr/>
              </p:nvSpPr>
              <p:spPr>
                <a:xfrm>
                  <a:off x="2071947" y="3637869"/>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23" name="Graphic 22" descr="Forest scene outline">
                  <a:extLst>
                    <a:ext uri="{FF2B5EF4-FFF2-40B4-BE49-F238E27FC236}">
                      <a16:creationId xmlns:a16="http://schemas.microsoft.com/office/drawing/2014/main" id="{5E1D0693-4BA7-4C35-8C37-1C5DB173B8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8967" y="4304889"/>
                  <a:ext cx="1201365" cy="1201365"/>
                </a:xfrm>
                <a:prstGeom prst="rect">
                  <a:avLst/>
                </a:prstGeom>
              </p:spPr>
            </p:pic>
          </p:grpSp>
          <p:grpSp>
            <p:nvGrpSpPr>
              <p:cNvPr id="29" name="Group 28">
                <a:extLst>
                  <a:ext uri="{FF2B5EF4-FFF2-40B4-BE49-F238E27FC236}">
                    <a16:creationId xmlns:a16="http://schemas.microsoft.com/office/drawing/2014/main" id="{D107CFB3-F808-4B61-98E3-A84078DEC783}"/>
                  </a:ext>
                </a:extLst>
              </p:cNvPr>
              <p:cNvGrpSpPr/>
              <p:nvPr/>
            </p:nvGrpSpPr>
            <p:grpSpPr>
              <a:xfrm>
                <a:off x="4972178" y="3367755"/>
                <a:ext cx="2535404" cy="2535404"/>
                <a:chOff x="5049247" y="3637869"/>
                <a:chExt cx="2535404" cy="2535404"/>
              </a:xfrm>
            </p:grpSpPr>
            <p:sp>
              <p:nvSpPr>
                <p:cNvPr id="20" name="Oval 19">
                  <a:extLst>
                    <a:ext uri="{FF2B5EF4-FFF2-40B4-BE49-F238E27FC236}">
                      <a16:creationId xmlns:a16="http://schemas.microsoft.com/office/drawing/2014/main" id="{A2E5F9FB-857F-4900-96D9-A7A279283837}"/>
                    </a:ext>
                  </a:extLst>
                </p:cNvPr>
                <p:cNvSpPr/>
                <p:nvPr/>
              </p:nvSpPr>
              <p:spPr>
                <a:xfrm>
                  <a:off x="5049247" y="3637869"/>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25" name="Graphic 24" descr="Architecture outline">
                  <a:extLst>
                    <a:ext uri="{FF2B5EF4-FFF2-40B4-BE49-F238E27FC236}">
                      <a16:creationId xmlns:a16="http://schemas.microsoft.com/office/drawing/2014/main" id="{77F480AF-8557-4B80-9798-7ED1093DC4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7894" y="4276516"/>
                  <a:ext cx="1258111" cy="1258111"/>
                </a:xfrm>
                <a:prstGeom prst="rect">
                  <a:avLst/>
                </a:prstGeom>
              </p:spPr>
            </p:pic>
          </p:grpSp>
          <p:grpSp>
            <p:nvGrpSpPr>
              <p:cNvPr id="28" name="Group 27">
                <a:extLst>
                  <a:ext uri="{FF2B5EF4-FFF2-40B4-BE49-F238E27FC236}">
                    <a16:creationId xmlns:a16="http://schemas.microsoft.com/office/drawing/2014/main" id="{3CFF99BC-8734-4204-9B5B-560DC0FFE468}"/>
                  </a:ext>
                </a:extLst>
              </p:cNvPr>
              <p:cNvGrpSpPr/>
              <p:nvPr/>
            </p:nvGrpSpPr>
            <p:grpSpPr>
              <a:xfrm>
                <a:off x="7799526" y="3367755"/>
                <a:ext cx="2535404" cy="2535404"/>
                <a:chOff x="8026547" y="3637869"/>
                <a:chExt cx="2535404" cy="2535404"/>
              </a:xfrm>
            </p:grpSpPr>
            <p:sp>
              <p:nvSpPr>
                <p:cNvPr id="21" name="Oval 20">
                  <a:extLst>
                    <a:ext uri="{FF2B5EF4-FFF2-40B4-BE49-F238E27FC236}">
                      <a16:creationId xmlns:a16="http://schemas.microsoft.com/office/drawing/2014/main" id="{99200A80-96DB-4546-A51F-87DCFF38E48E}"/>
                    </a:ext>
                  </a:extLst>
                </p:cNvPr>
                <p:cNvSpPr/>
                <p:nvPr/>
              </p:nvSpPr>
              <p:spPr>
                <a:xfrm>
                  <a:off x="8026547" y="3637869"/>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27" name="Graphic 26" descr="Ecommerce outline">
                  <a:extLst>
                    <a:ext uri="{FF2B5EF4-FFF2-40B4-BE49-F238E27FC236}">
                      <a16:creationId xmlns:a16="http://schemas.microsoft.com/office/drawing/2014/main" id="{CB139CA9-4DA9-40A7-887C-F8FFD6AB15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64574" y="4375896"/>
                  <a:ext cx="1059351" cy="1059351"/>
                </a:xfrm>
                <a:prstGeom prst="rect">
                  <a:avLst/>
                </a:prstGeom>
              </p:spPr>
            </p:pic>
          </p:grpSp>
        </p:grpSp>
        <p:grpSp>
          <p:nvGrpSpPr>
            <p:cNvPr id="46" name="Group 45">
              <a:extLst>
                <a:ext uri="{FF2B5EF4-FFF2-40B4-BE49-F238E27FC236}">
                  <a16:creationId xmlns:a16="http://schemas.microsoft.com/office/drawing/2014/main" id="{0FEC4DB9-0C14-414A-B525-E2FEBBF40C5D}"/>
                </a:ext>
              </a:extLst>
            </p:cNvPr>
            <p:cNvGrpSpPr/>
            <p:nvPr/>
          </p:nvGrpSpPr>
          <p:grpSpPr>
            <a:xfrm>
              <a:off x="587276" y="901520"/>
              <a:ext cx="11017448" cy="2535404"/>
              <a:chOff x="587276" y="901520"/>
              <a:chExt cx="11017448" cy="2535404"/>
            </a:xfrm>
          </p:grpSpPr>
          <p:grpSp>
            <p:nvGrpSpPr>
              <p:cNvPr id="31" name="Group 30">
                <a:extLst>
                  <a:ext uri="{FF2B5EF4-FFF2-40B4-BE49-F238E27FC236}">
                    <a16:creationId xmlns:a16="http://schemas.microsoft.com/office/drawing/2014/main" id="{30362B0B-54A9-4300-A189-601B37693107}"/>
                  </a:ext>
                </a:extLst>
              </p:cNvPr>
              <p:cNvGrpSpPr/>
              <p:nvPr/>
            </p:nvGrpSpPr>
            <p:grpSpPr>
              <a:xfrm>
                <a:off x="587276" y="901520"/>
                <a:ext cx="2535404" cy="2535404"/>
                <a:chOff x="733248" y="893596"/>
                <a:chExt cx="2535404" cy="2535404"/>
              </a:xfrm>
            </p:grpSpPr>
            <p:sp>
              <p:nvSpPr>
                <p:cNvPr id="6" name="Oval 5">
                  <a:extLst>
                    <a:ext uri="{FF2B5EF4-FFF2-40B4-BE49-F238E27FC236}">
                      <a16:creationId xmlns:a16="http://schemas.microsoft.com/office/drawing/2014/main" id="{2DB64282-C1C7-4ED9-B2B1-5650DBD4E00D}"/>
                    </a:ext>
                  </a:extLst>
                </p:cNvPr>
                <p:cNvSpPr/>
                <p:nvPr/>
              </p:nvSpPr>
              <p:spPr>
                <a:xfrm>
                  <a:off x="733248" y="893596"/>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12" name="Graphic 11" descr="Electric Tower outline">
                  <a:extLst>
                    <a:ext uri="{FF2B5EF4-FFF2-40B4-BE49-F238E27FC236}">
                      <a16:creationId xmlns:a16="http://schemas.microsoft.com/office/drawing/2014/main" id="{6017AB70-1110-4643-B886-3AB3E37521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2972" y="1553320"/>
                  <a:ext cx="1215957" cy="1215957"/>
                </a:xfrm>
                <a:prstGeom prst="rect">
                  <a:avLst/>
                </a:prstGeom>
              </p:spPr>
            </p:pic>
          </p:grpSp>
          <p:grpSp>
            <p:nvGrpSpPr>
              <p:cNvPr id="33" name="Group 32">
                <a:extLst>
                  <a:ext uri="{FF2B5EF4-FFF2-40B4-BE49-F238E27FC236}">
                    <a16:creationId xmlns:a16="http://schemas.microsoft.com/office/drawing/2014/main" id="{6E3CE8ED-A00C-4CCD-B31F-FC3901E742C2}"/>
                  </a:ext>
                </a:extLst>
              </p:cNvPr>
              <p:cNvGrpSpPr/>
              <p:nvPr/>
            </p:nvGrpSpPr>
            <p:grpSpPr>
              <a:xfrm>
                <a:off x="6241972" y="901520"/>
                <a:ext cx="2535404" cy="2535404"/>
                <a:chOff x="6387944" y="802804"/>
                <a:chExt cx="2535404" cy="2535404"/>
              </a:xfrm>
            </p:grpSpPr>
            <p:sp>
              <p:nvSpPr>
                <p:cNvPr id="10" name="Oval 9">
                  <a:extLst>
                    <a:ext uri="{FF2B5EF4-FFF2-40B4-BE49-F238E27FC236}">
                      <a16:creationId xmlns:a16="http://schemas.microsoft.com/office/drawing/2014/main" id="{29DF4C66-EF3E-4036-8A37-6F93D35DD705}"/>
                    </a:ext>
                  </a:extLst>
                </p:cNvPr>
                <p:cNvSpPr/>
                <p:nvPr/>
              </p:nvSpPr>
              <p:spPr>
                <a:xfrm>
                  <a:off x="6387944" y="802804"/>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16" name="Graphic 15" descr="Farm scene outline">
                  <a:extLst>
                    <a:ext uri="{FF2B5EF4-FFF2-40B4-BE49-F238E27FC236}">
                      <a16:creationId xmlns:a16="http://schemas.microsoft.com/office/drawing/2014/main" id="{617A713C-6CBB-4D47-9E6F-D8509E1CFB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16053" y="1430913"/>
                  <a:ext cx="1279187" cy="1279187"/>
                </a:xfrm>
                <a:prstGeom prst="rect">
                  <a:avLst/>
                </a:prstGeom>
              </p:spPr>
            </p:pic>
          </p:grpSp>
          <p:grpSp>
            <p:nvGrpSpPr>
              <p:cNvPr id="45" name="Group 44">
                <a:extLst>
                  <a:ext uri="{FF2B5EF4-FFF2-40B4-BE49-F238E27FC236}">
                    <a16:creationId xmlns:a16="http://schemas.microsoft.com/office/drawing/2014/main" id="{DEABEC19-EB20-4F21-9DFF-4D7FE20D71C8}"/>
                  </a:ext>
                </a:extLst>
              </p:cNvPr>
              <p:cNvGrpSpPr/>
              <p:nvPr/>
            </p:nvGrpSpPr>
            <p:grpSpPr>
              <a:xfrm>
                <a:off x="3414624" y="901520"/>
                <a:ext cx="2535404" cy="2535404"/>
                <a:chOff x="3414624" y="901520"/>
                <a:chExt cx="2535404" cy="2535404"/>
              </a:xfrm>
            </p:grpSpPr>
            <p:sp>
              <p:nvSpPr>
                <p:cNvPr id="9" name="Oval 8">
                  <a:extLst>
                    <a:ext uri="{FF2B5EF4-FFF2-40B4-BE49-F238E27FC236}">
                      <a16:creationId xmlns:a16="http://schemas.microsoft.com/office/drawing/2014/main" id="{DD3F3CF3-72CB-4BDA-9D8F-11FA0D9EFBB7}"/>
                    </a:ext>
                  </a:extLst>
                </p:cNvPr>
                <p:cNvSpPr/>
                <p:nvPr/>
              </p:nvSpPr>
              <p:spPr>
                <a:xfrm>
                  <a:off x="3414624" y="901520"/>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39" name="Graphic 38" descr="Bus outline">
                  <a:extLst>
                    <a:ext uri="{FF2B5EF4-FFF2-40B4-BE49-F238E27FC236}">
                      <a16:creationId xmlns:a16="http://schemas.microsoft.com/office/drawing/2014/main" id="{1170EE54-63FB-4864-AC3E-99582B90ED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42994" y="1629890"/>
                  <a:ext cx="1078665" cy="1078665"/>
                </a:xfrm>
                <a:prstGeom prst="rect">
                  <a:avLst/>
                </a:prstGeom>
              </p:spPr>
            </p:pic>
          </p:grpSp>
          <p:grpSp>
            <p:nvGrpSpPr>
              <p:cNvPr id="44" name="Group 43">
                <a:extLst>
                  <a:ext uri="{FF2B5EF4-FFF2-40B4-BE49-F238E27FC236}">
                    <a16:creationId xmlns:a16="http://schemas.microsoft.com/office/drawing/2014/main" id="{1DCFA15D-D16B-4910-988C-2F336B643102}"/>
                  </a:ext>
                </a:extLst>
              </p:cNvPr>
              <p:cNvGrpSpPr/>
              <p:nvPr/>
            </p:nvGrpSpPr>
            <p:grpSpPr>
              <a:xfrm>
                <a:off x="9069320" y="901520"/>
                <a:ext cx="2535404" cy="2535404"/>
                <a:chOff x="9069320" y="901520"/>
                <a:chExt cx="2535404" cy="2535404"/>
              </a:xfrm>
            </p:grpSpPr>
            <p:sp>
              <p:nvSpPr>
                <p:cNvPr id="11" name="Oval 10">
                  <a:extLst>
                    <a:ext uri="{FF2B5EF4-FFF2-40B4-BE49-F238E27FC236}">
                      <a16:creationId xmlns:a16="http://schemas.microsoft.com/office/drawing/2014/main" id="{1165C628-39E5-4E27-ADD5-D38918C4E77F}"/>
                    </a:ext>
                  </a:extLst>
                </p:cNvPr>
                <p:cNvSpPr/>
                <p:nvPr/>
              </p:nvSpPr>
              <p:spPr>
                <a:xfrm>
                  <a:off x="9069320" y="901520"/>
                  <a:ext cx="2535404" cy="2535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a:ea typeface="+mn-ea"/>
                    <a:cs typeface="+mn-cs"/>
                  </a:endParaRPr>
                </a:p>
              </p:txBody>
            </p:sp>
            <p:pic>
              <p:nvPicPr>
                <p:cNvPr id="43" name="Graphic 42" descr="Factory outline">
                  <a:extLst>
                    <a:ext uri="{FF2B5EF4-FFF2-40B4-BE49-F238E27FC236}">
                      <a16:creationId xmlns:a16="http://schemas.microsoft.com/office/drawing/2014/main" id="{9238C767-D8D8-4C96-91A9-3B7124313A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67064" y="1599264"/>
                  <a:ext cx="1139916" cy="1139916"/>
                </a:xfrm>
                <a:prstGeom prst="rect">
                  <a:avLst/>
                </a:prstGeom>
              </p:spPr>
            </p:pic>
          </p:grpSp>
        </p:grpSp>
      </p:grpSp>
    </p:spTree>
    <p:extLst>
      <p:ext uri="{BB962C8B-B14F-4D97-AF65-F5344CB8AC3E}">
        <p14:creationId xmlns:p14="http://schemas.microsoft.com/office/powerpoint/2010/main" val="428329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EBA7414-E396-41D7-9E32-1D8CA1789492}"/>
              </a:ext>
            </a:extLst>
          </p:cNvPr>
          <p:cNvGrpSpPr/>
          <p:nvPr/>
        </p:nvGrpSpPr>
        <p:grpSpPr>
          <a:xfrm>
            <a:off x="1783679" y="1102934"/>
            <a:ext cx="4320832" cy="4652131"/>
            <a:chOff x="1775169" y="1730555"/>
            <a:chExt cx="4320832" cy="4652131"/>
          </a:xfrm>
        </p:grpSpPr>
        <p:pic>
          <p:nvPicPr>
            <p:cNvPr id="8" name="Picture 7">
              <a:extLst>
                <a:ext uri="{FF2B5EF4-FFF2-40B4-BE49-F238E27FC236}">
                  <a16:creationId xmlns:a16="http://schemas.microsoft.com/office/drawing/2014/main" id="{DA2FF8DA-B59B-44E2-9667-048CE56E95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5169" y="1730555"/>
              <a:ext cx="3427944" cy="4652131"/>
            </a:xfrm>
            <a:prstGeom prst="rect">
              <a:avLst/>
            </a:prstGeom>
            <a:ln w="12700">
              <a:solidFill>
                <a:schemeClr val="accent1"/>
              </a:solidFill>
            </a:ln>
          </p:spPr>
        </p:pic>
        <p:cxnSp>
          <p:nvCxnSpPr>
            <p:cNvPr id="10" name="Straight Connector 9">
              <a:extLst>
                <a:ext uri="{FF2B5EF4-FFF2-40B4-BE49-F238E27FC236}">
                  <a16:creationId xmlns:a16="http://schemas.microsoft.com/office/drawing/2014/main" id="{D1AE8803-034C-4B33-AC7F-5D69E4D2689C}"/>
                </a:ext>
              </a:extLst>
            </p:cNvPr>
            <p:cNvCxnSpPr>
              <a:cxnSpLocks/>
            </p:cNvCxnSpPr>
            <p:nvPr/>
          </p:nvCxnSpPr>
          <p:spPr>
            <a:xfrm>
              <a:off x="6096001" y="2946366"/>
              <a:ext cx="0" cy="2220509"/>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3F814589-D70F-481B-9FCA-EBA1AF8FA6A9}"/>
              </a:ext>
            </a:extLst>
          </p:cNvPr>
          <p:cNvSpPr txBox="1"/>
          <p:nvPr/>
        </p:nvSpPr>
        <p:spPr>
          <a:xfrm>
            <a:off x="6759363" y="1997838"/>
            <a:ext cx="4678221" cy="3170099"/>
          </a:xfrm>
          <a:prstGeom prst="rect">
            <a:avLst/>
          </a:prstGeom>
          <a:noFill/>
        </p:spPr>
        <p:txBody>
          <a:bodyPr wrap="square">
            <a:spAutoFit/>
          </a:bodyPr>
          <a:lstStyle/>
          <a:p>
            <a:r>
              <a:rPr lang="en-US" sz="2000" b="0" i="0" dirty="0">
                <a:solidFill>
                  <a:srgbClr val="212121"/>
                </a:solidFill>
                <a:effectLst/>
                <a:latin typeface="+mj-lt"/>
              </a:rPr>
              <a:t>By 2050, Estonia will be a competitive, </a:t>
            </a:r>
            <a:r>
              <a:rPr lang="en-US" sz="2000" b="0" i="0" dirty="0">
                <a:solidFill>
                  <a:schemeClr val="tx2"/>
                </a:solidFill>
                <a:effectLst/>
                <a:latin typeface="+mj-lt"/>
              </a:rPr>
              <a:t>climate-neutral</a:t>
            </a:r>
            <a:r>
              <a:rPr lang="en-US" sz="2000" b="0" i="0" dirty="0">
                <a:solidFill>
                  <a:srgbClr val="212121"/>
                </a:solidFill>
                <a:effectLst/>
                <a:latin typeface="+mj-lt"/>
              </a:rPr>
              <a:t> country with a knowledge-based society and economy, a high-quality and </a:t>
            </a:r>
            <a:r>
              <a:rPr lang="et-EE" sz="2000" b="0" i="0" dirty="0" err="1">
                <a:solidFill>
                  <a:schemeClr val="tx2"/>
                </a:solidFill>
                <a:effectLst/>
                <a:latin typeface="+mj-lt"/>
              </a:rPr>
              <a:t>biodiverse</a:t>
            </a:r>
            <a:r>
              <a:rPr lang="en-US" sz="2000" b="0" i="0" dirty="0">
                <a:solidFill>
                  <a:schemeClr val="tx2"/>
                </a:solidFill>
                <a:effectLst/>
                <a:latin typeface="+mj-lt"/>
              </a:rPr>
              <a:t> environment</a:t>
            </a:r>
            <a:r>
              <a:rPr lang="en-US" sz="2000" b="0" i="0" dirty="0">
                <a:solidFill>
                  <a:srgbClr val="212121"/>
                </a:solidFill>
                <a:effectLst/>
                <a:latin typeface="+mj-lt"/>
              </a:rPr>
              <a:t> and readiness and ability to </a:t>
            </a:r>
            <a:r>
              <a:rPr lang="en-US" sz="2000" b="0" i="0" dirty="0">
                <a:solidFill>
                  <a:schemeClr val="tx2"/>
                </a:solidFill>
                <a:effectLst/>
                <a:latin typeface="+mj-lt"/>
              </a:rPr>
              <a:t>reduce the adverse effects of climate change </a:t>
            </a:r>
            <a:r>
              <a:rPr lang="en-US" sz="2000" b="0" i="0" dirty="0">
                <a:solidFill>
                  <a:srgbClr val="212121"/>
                </a:solidFill>
                <a:effectLst/>
                <a:latin typeface="+mj-lt"/>
              </a:rPr>
              <a:t>and make the best use of it</a:t>
            </a:r>
            <a:r>
              <a:rPr lang="et-EE" sz="2000" b="0" i="0" dirty="0">
                <a:solidFill>
                  <a:srgbClr val="212121"/>
                </a:solidFill>
                <a:effectLst/>
                <a:latin typeface="+mj-lt"/>
              </a:rPr>
              <a:t>s </a:t>
            </a:r>
            <a:r>
              <a:rPr lang="et-EE" sz="2000" b="0" i="0" dirty="0" err="1">
                <a:solidFill>
                  <a:srgbClr val="212121"/>
                </a:solidFill>
                <a:effectLst/>
                <a:latin typeface="+mj-lt"/>
              </a:rPr>
              <a:t>positive</a:t>
            </a:r>
            <a:r>
              <a:rPr lang="et-EE" sz="2000" b="0" i="0" dirty="0">
                <a:solidFill>
                  <a:srgbClr val="212121"/>
                </a:solidFill>
                <a:effectLst/>
                <a:latin typeface="+mj-lt"/>
              </a:rPr>
              <a:t> </a:t>
            </a:r>
            <a:r>
              <a:rPr lang="et-EE" sz="2000" b="0" i="0" dirty="0" err="1">
                <a:solidFill>
                  <a:srgbClr val="212121"/>
                </a:solidFill>
                <a:effectLst/>
                <a:latin typeface="+mj-lt"/>
              </a:rPr>
              <a:t>effects</a:t>
            </a:r>
            <a:r>
              <a:rPr lang="et-EE" sz="2000" b="0" i="0" dirty="0">
                <a:solidFill>
                  <a:srgbClr val="212121"/>
                </a:solidFill>
                <a:effectLst/>
                <a:latin typeface="+mj-lt"/>
              </a:rPr>
              <a:t>.</a:t>
            </a:r>
            <a:endParaRPr lang="en-GB" sz="2000" dirty="0">
              <a:latin typeface="+mj-lt"/>
            </a:endParaRPr>
          </a:p>
        </p:txBody>
      </p:sp>
    </p:spTree>
    <p:extLst>
      <p:ext uri="{BB962C8B-B14F-4D97-AF65-F5344CB8AC3E}">
        <p14:creationId xmlns:p14="http://schemas.microsoft.com/office/powerpoint/2010/main" val="297626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893EC37-DF47-4C85-BF2D-CCBFA52212E4}"/>
              </a:ext>
            </a:extLst>
          </p:cNvPr>
          <p:cNvSpPr>
            <a:spLocks noGrp="1"/>
          </p:cNvSpPr>
          <p:nvPr>
            <p:ph type="ctrTitle"/>
          </p:nvPr>
        </p:nvSpPr>
        <p:spPr>
          <a:xfrm>
            <a:off x="1523999" y="2173184"/>
            <a:ext cx="9144001" cy="2511631"/>
          </a:xfrm>
        </p:spPr>
        <p:txBody>
          <a:bodyPr>
            <a:normAutofit fontScale="90000"/>
          </a:bodyPr>
          <a:lstStyle/>
          <a:p>
            <a:r>
              <a:rPr lang="et-EE" dirty="0" err="1">
                <a:solidFill>
                  <a:schemeClr val="bg1"/>
                </a:solidFill>
              </a:rPr>
              <a:t>How</a:t>
            </a:r>
            <a:r>
              <a:rPr lang="et-EE" dirty="0">
                <a:solidFill>
                  <a:schemeClr val="bg1"/>
                </a:solidFill>
              </a:rPr>
              <a:t> </a:t>
            </a:r>
            <a:r>
              <a:rPr lang="et-EE" dirty="0" err="1">
                <a:solidFill>
                  <a:schemeClr val="bg1"/>
                </a:solidFill>
              </a:rPr>
              <a:t>to</a:t>
            </a:r>
            <a:r>
              <a:rPr lang="et-EE" dirty="0">
                <a:solidFill>
                  <a:schemeClr val="bg1"/>
                </a:solidFill>
              </a:rPr>
              <a:t> </a:t>
            </a:r>
            <a:r>
              <a:rPr lang="et-EE" dirty="0" err="1">
                <a:solidFill>
                  <a:schemeClr val="bg1"/>
                </a:solidFill>
              </a:rPr>
              <a:t>transition</a:t>
            </a:r>
            <a:r>
              <a:rPr lang="et-EE" dirty="0">
                <a:solidFill>
                  <a:schemeClr val="bg1"/>
                </a:solidFill>
              </a:rPr>
              <a:t> </a:t>
            </a:r>
            <a:r>
              <a:rPr lang="et-EE" dirty="0" err="1">
                <a:solidFill>
                  <a:schemeClr val="bg1"/>
                </a:solidFill>
              </a:rPr>
              <a:t>to</a:t>
            </a:r>
            <a:r>
              <a:rPr lang="et-EE" dirty="0">
                <a:solidFill>
                  <a:schemeClr val="bg1"/>
                </a:solidFill>
              </a:rPr>
              <a:t> a </a:t>
            </a:r>
            <a:r>
              <a:rPr lang="et-EE" dirty="0" err="1">
                <a:solidFill>
                  <a:schemeClr val="bg1"/>
                </a:solidFill>
              </a:rPr>
              <a:t>green</a:t>
            </a:r>
            <a:r>
              <a:rPr lang="et-EE" dirty="0">
                <a:solidFill>
                  <a:schemeClr val="bg1"/>
                </a:solidFill>
              </a:rPr>
              <a:t> </a:t>
            </a:r>
            <a:r>
              <a:rPr lang="et-EE" dirty="0" err="1">
                <a:solidFill>
                  <a:schemeClr val="bg1"/>
                </a:solidFill>
              </a:rPr>
              <a:t>economy</a:t>
            </a:r>
            <a:r>
              <a:rPr lang="et-EE" dirty="0">
                <a:solidFill>
                  <a:schemeClr val="bg1"/>
                </a:solidFill>
              </a:rPr>
              <a:t> in Estonia?</a:t>
            </a:r>
          </a:p>
        </p:txBody>
      </p:sp>
    </p:spTree>
    <p:extLst>
      <p:ext uri="{BB962C8B-B14F-4D97-AF65-F5344CB8AC3E}">
        <p14:creationId xmlns:p14="http://schemas.microsoft.com/office/powerpoint/2010/main" val="52081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Rühm 24">
            <a:extLst>
              <a:ext uri="{FF2B5EF4-FFF2-40B4-BE49-F238E27FC236}">
                <a16:creationId xmlns:a16="http://schemas.microsoft.com/office/drawing/2014/main" id="{5A56B774-0412-47D4-A45E-685991DB7821}"/>
              </a:ext>
            </a:extLst>
          </p:cNvPr>
          <p:cNvGrpSpPr/>
          <p:nvPr/>
        </p:nvGrpSpPr>
        <p:grpSpPr>
          <a:xfrm>
            <a:off x="281792" y="403884"/>
            <a:ext cx="8691250" cy="6050232"/>
            <a:chOff x="1339441" y="465563"/>
            <a:chExt cx="8691250" cy="6050232"/>
          </a:xfrm>
        </p:grpSpPr>
        <p:cxnSp>
          <p:nvCxnSpPr>
            <p:cNvPr id="3" name="Sirgkonnektor 2">
              <a:extLst>
                <a:ext uri="{FF2B5EF4-FFF2-40B4-BE49-F238E27FC236}">
                  <a16:creationId xmlns:a16="http://schemas.microsoft.com/office/drawing/2014/main" id="{6035243C-7ABC-4809-9055-320FC570EE27}"/>
                </a:ext>
              </a:extLst>
            </p:cNvPr>
            <p:cNvCxnSpPr>
              <a:cxnSpLocks/>
            </p:cNvCxnSpPr>
            <p:nvPr/>
          </p:nvCxnSpPr>
          <p:spPr>
            <a:xfrm>
              <a:off x="1339441" y="3311554"/>
              <a:ext cx="70379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25B3BC3C-4D0F-4B93-9040-A2CFBE0F02F8}"/>
                </a:ext>
              </a:extLst>
            </p:cNvPr>
            <p:cNvSpPr/>
            <p:nvPr/>
          </p:nvSpPr>
          <p:spPr>
            <a:xfrm flipV="1">
              <a:off x="2449585" y="3202497"/>
              <a:ext cx="218114" cy="2181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5" name="TextBox 4">
              <a:extLst>
                <a:ext uri="{FF2B5EF4-FFF2-40B4-BE49-F238E27FC236}">
                  <a16:creationId xmlns:a16="http://schemas.microsoft.com/office/drawing/2014/main" id="{B224FCFE-D752-4542-929D-C75A0EB51C55}"/>
                </a:ext>
              </a:extLst>
            </p:cNvPr>
            <p:cNvSpPr txBox="1"/>
            <p:nvPr/>
          </p:nvSpPr>
          <p:spPr>
            <a:xfrm>
              <a:off x="1725723" y="3500266"/>
              <a:ext cx="1665841" cy="584775"/>
            </a:xfrm>
            <a:prstGeom prst="rect">
              <a:avLst/>
            </a:prstGeom>
            <a:noFill/>
          </p:spPr>
          <p:txBody>
            <a:bodyPr wrap="none" rtlCol="0">
              <a:spAutoFit/>
            </a:bodyPr>
            <a:lstStyle/>
            <a:p>
              <a:pPr algn="ctr"/>
              <a:r>
                <a:rPr lang="et-EE" sz="1600" dirty="0">
                  <a:latin typeface="+mj-lt"/>
                </a:rPr>
                <a:t>Green </a:t>
              </a:r>
              <a:r>
                <a:rPr lang="et-EE" sz="1600" dirty="0" err="1">
                  <a:latin typeface="+mj-lt"/>
                </a:rPr>
                <a:t>policy</a:t>
              </a:r>
              <a:endParaRPr lang="et-EE" sz="1600" dirty="0">
                <a:latin typeface="+mj-lt"/>
              </a:endParaRPr>
            </a:p>
            <a:p>
              <a:pPr algn="ctr"/>
              <a:r>
                <a:rPr lang="et-EE" sz="1600" dirty="0" err="1">
                  <a:latin typeface="+mj-lt"/>
                </a:rPr>
                <a:t>expert</a:t>
              </a:r>
              <a:r>
                <a:rPr lang="et-EE" sz="1600" dirty="0">
                  <a:latin typeface="+mj-lt"/>
                </a:rPr>
                <a:t> </a:t>
              </a:r>
              <a:r>
                <a:rPr lang="et-EE" sz="1600" dirty="0" err="1">
                  <a:latin typeface="+mj-lt"/>
                </a:rPr>
                <a:t>group</a:t>
              </a:r>
              <a:endParaRPr lang="et-EE" sz="1600" dirty="0">
                <a:latin typeface="+mj-lt"/>
              </a:endParaRPr>
            </a:p>
          </p:txBody>
        </p:sp>
        <p:sp>
          <p:nvSpPr>
            <p:cNvPr id="6" name="Ovaal 5">
              <a:extLst>
                <a:ext uri="{FF2B5EF4-FFF2-40B4-BE49-F238E27FC236}">
                  <a16:creationId xmlns:a16="http://schemas.microsoft.com/office/drawing/2014/main" id="{2EA75413-F090-4A65-9D19-2E51F0124C29}"/>
                </a:ext>
              </a:extLst>
            </p:cNvPr>
            <p:cNvSpPr/>
            <p:nvPr/>
          </p:nvSpPr>
          <p:spPr>
            <a:xfrm flipV="1">
              <a:off x="4532385" y="3202497"/>
              <a:ext cx="218114" cy="2181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7" name="Ovaal 6">
              <a:extLst>
                <a:ext uri="{FF2B5EF4-FFF2-40B4-BE49-F238E27FC236}">
                  <a16:creationId xmlns:a16="http://schemas.microsoft.com/office/drawing/2014/main" id="{8939DA7A-B233-4ED9-8F0F-D0B9C3D8764E}"/>
                </a:ext>
              </a:extLst>
            </p:cNvPr>
            <p:cNvSpPr/>
            <p:nvPr/>
          </p:nvSpPr>
          <p:spPr>
            <a:xfrm flipV="1">
              <a:off x="6618193" y="3202497"/>
              <a:ext cx="218114" cy="2181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8" name="TextBox 7">
              <a:extLst>
                <a:ext uri="{FF2B5EF4-FFF2-40B4-BE49-F238E27FC236}">
                  <a16:creationId xmlns:a16="http://schemas.microsoft.com/office/drawing/2014/main" id="{50C75A55-24B0-45C1-B6B5-AE43BB1E031D}"/>
                </a:ext>
              </a:extLst>
            </p:cNvPr>
            <p:cNvSpPr txBox="1"/>
            <p:nvPr/>
          </p:nvSpPr>
          <p:spPr>
            <a:xfrm>
              <a:off x="3808523" y="2571542"/>
              <a:ext cx="1665841" cy="584775"/>
            </a:xfrm>
            <a:prstGeom prst="rect">
              <a:avLst/>
            </a:prstGeom>
            <a:noFill/>
          </p:spPr>
          <p:txBody>
            <a:bodyPr wrap="none" rtlCol="0">
              <a:spAutoFit/>
            </a:bodyPr>
            <a:lstStyle/>
            <a:p>
              <a:pPr algn="ctr"/>
              <a:r>
                <a:rPr lang="et-EE" sz="1600" dirty="0">
                  <a:latin typeface="+mj-lt"/>
                </a:rPr>
                <a:t>Green </a:t>
              </a:r>
              <a:r>
                <a:rPr lang="et-EE" sz="1600" dirty="0" err="1">
                  <a:latin typeface="+mj-lt"/>
                </a:rPr>
                <a:t>policy</a:t>
              </a:r>
              <a:endParaRPr lang="et-EE" sz="1600" dirty="0">
                <a:latin typeface="+mj-lt"/>
              </a:endParaRPr>
            </a:p>
            <a:p>
              <a:pPr algn="ctr"/>
              <a:r>
                <a:rPr lang="et-EE" sz="1600" dirty="0" err="1">
                  <a:latin typeface="+mj-lt"/>
                </a:rPr>
                <a:t>coordination</a:t>
              </a:r>
              <a:endParaRPr lang="et-EE" sz="1600" dirty="0">
                <a:latin typeface="+mj-lt"/>
              </a:endParaRPr>
            </a:p>
          </p:txBody>
        </p:sp>
        <p:sp>
          <p:nvSpPr>
            <p:cNvPr id="9" name="TextBox 8">
              <a:extLst>
                <a:ext uri="{FF2B5EF4-FFF2-40B4-BE49-F238E27FC236}">
                  <a16:creationId xmlns:a16="http://schemas.microsoft.com/office/drawing/2014/main" id="{6E4E0817-68B4-4276-A4C9-CBAAAB3A3495}"/>
                </a:ext>
              </a:extLst>
            </p:cNvPr>
            <p:cNvSpPr txBox="1"/>
            <p:nvPr/>
          </p:nvSpPr>
          <p:spPr>
            <a:xfrm>
              <a:off x="5894330" y="3500266"/>
              <a:ext cx="1665841" cy="584775"/>
            </a:xfrm>
            <a:prstGeom prst="rect">
              <a:avLst/>
            </a:prstGeom>
            <a:noFill/>
          </p:spPr>
          <p:txBody>
            <a:bodyPr wrap="none" rtlCol="0">
              <a:spAutoFit/>
            </a:bodyPr>
            <a:lstStyle/>
            <a:p>
              <a:pPr algn="ctr"/>
              <a:r>
                <a:rPr lang="et-EE" sz="1600" dirty="0">
                  <a:latin typeface="+mj-lt"/>
                </a:rPr>
                <a:t>Expert </a:t>
              </a:r>
              <a:r>
                <a:rPr lang="et-EE" sz="1600" dirty="0" err="1">
                  <a:latin typeface="+mj-lt"/>
                </a:rPr>
                <a:t>group</a:t>
              </a:r>
              <a:endParaRPr lang="et-EE" sz="1600" dirty="0">
                <a:latin typeface="+mj-lt"/>
              </a:endParaRPr>
            </a:p>
            <a:p>
              <a:pPr algn="ctr"/>
              <a:r>
                <a:rPr lang="et-EE" sz="1600" dirty="0" err="1">
                  <a:latin typeface="+mj-lt"/>
                </a:rPr>
                <a:t>report</a:t>
              </a:r>
              <a:endParaRPr lang="et-EE" sz="1600" dirty="0">
                <a:latin typeface="+mj-lt"/>
              </a:endParaRPr>
            </a:p>
          </p:txBody>
        </p:sp>
        <p:pic>
          <p:nvPicPr>
            <p:cNvPr id="1026" name="Picture 2">
              <a:extLst>
                <a:ext uri="{FF2B5EF4-FFF2-40B4-BE49-F238E27FC236}">
                  <a16:creationId xmlns:a16="http://schemas.microsoft.com/office/drawing/2014/main" id="{F93C9D15-D814-49C5-A7D1-4CBDC5242C3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85479" y="465563"/>
              <a:ext cx="1746326" cy="1746326"/>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lt 9">
              <a:extLst>
                <a:ext uri="{FF2B5EF4-FFF2-40B4-BE49-F238E27FC236}">
                  <a16:creationId xmlns:a16="http://schemas.microsoft.com/office/drawing/2014/main" id="{D486B580-7606-4D04-8435-2C5808F2A5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68442" y="4769795"/>
              <a:ext cx="1746000" cy="1746000"/>
            </a:xfrm>
            <a:prstGeom prst="ellipse">
              <a:avLst/>
            </a:prstGeom>
          </p:spPr>
        </p:pic>
        <p:pic>
          <p:nvPicPr>
            <p:cNvPr id="12" name="Pilt 11" descr="Pilt, millel on kujutatud isik, rühm, hulk&#10;&#10;Kirjeldus on genereeritud automaatselt">
              <a:extLst>
                <a:ext uri="{FF2B5EF4-FFF2-40B4-BE49-F238E27FC236}">
                  <a16:creationId xmlns:a16="http://schemas.microsoft.com/office/drawing/2014/main" id="{F29CE6CE-D2B1-4C74-BA22-FD937F6E06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54249" y="465889"/>
              <a:ext cx="1746000" cy="1746000"/>
            </a:xfrm>
            <a:prstGeom prst="ellipse">
              <a:avLst/>
            </a:prstGeom>
          </p:spPr>
        </p:pic>
        <p:cxnSp>
          <p:nvCxnSpPr>
            <p:cNvPr id="15" name="Sirgkonnektor 14">
              <a:extLst>
                <a:ext uri="{FF2B5EF4-FFF2-40B4-BE49-F238E27FC236}">
                  <a16:creationId xmlns:a16="http://schemas.microsoft.com/office/drawing/2014/main" id="{E2B2504D-9570-4F51-9D13-CF41FFB93CB6}"/>
                </a:ext>
              </a:extLst>
            </p:cNvPr>
            <p:cNvCxnSpPr>
              <a:cxnSpLocks/>
            </p:cNvCxnSpPr>
            <p:nvPr/>
          </p:nvCxnSpPr>
          <p:spPr>
            <a:xfrm>
              <a:off x="8607005" y="3311554"/>
              <a:ext cx="4768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irgkonnektor 16">
              <a:extLst>
                <a:ext uri="{FF2B5EF4-FFF2-40B4-BE49-F238E27FC236}">
                  <a16:creationId xmlns:a16="http://schemas.microsoft.com/office/drawing/2014/main" id="{AEA05E10-7BC1-4328-9908-7F2A968377B2}"/>
                </a:ext>
              </a:extLst>
            </p:cNvPr>
            <p:cNvCxnSpPr>
              <a:cxnSpLocks/>
            </p:cNvCxnSpPr>
            <p:nvPr/>
          </p:nvCxnSpPr>
          <p:spPr>
            <a:xfrm>
              <a:off x="9313440" y="3311554"/>
              <a:ext cx="2969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irgkonnektor 18">
              <a:extLst>
                <a:ext uri="{FF2B5EF4-FFF2-40B4-BE49-F238E27FC236}">
                  <a16:creationId xmlns:a16="http://schemas.microsoft.com/office/drawing/2014/main" id="{E6AD3979-5D65-47DA-AE97-2A9735EDD22E}"/>
                </a:ext>
              </a:extLst>
            </p:cNvPr>
            <p:cNvCxnSpPr>
              <a:cxnSpLocks/>
            </p:cNvCxnSpPr>
            <p:nvPr/>
          </p:nvCxnSpPr>
          <p:spPr>
            <a:xfrm>
              <a:off x="9839987" y="3311554"/>
              <a:ext cx="1907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9345DC-66D0-439D-B913-E3A7B3E0F21C}"/>
                </a:ext>
              </a:extLst>
            </p:cNvPr>
            <p:cNvSpPr txBox="1"/>
            <p:nvPr/>
          </p:nvSpPr>
          <p:spPr>
            <a:xfrm>
              <a:off x="1849153" y="2862083"/>
              <a:ext cx="1418979" cy="338554"/>
            </a:xfrm>
            <a:prstGeom prst="rect">
              <a:avLst/>
            </a:prstGeom>
            <a:noFill/>
          </p:spPr>
          <p:txBody>
            <a:bodyPr wrap="none" rtlCol="0">
              <a:spAutoFit/>
            </a:bodyPr>
            <a:lstStyle/>
            <a:p>
              <a:pPr algn="ctr"/>
              <a:r>
                <a:rPr lang="et-EE" sz="1600" dirty="0">
                  <a:solidFill>
                    <a:schemeClr val="tx2"/>
                  </a:solidFill>
                  <a:latin typeface="+mj-lt"/>
                </a:rPr>
                <a:t>18.10.2021</a:t>
              </a:r>
            </a:p>
          </p:txBody>
        </p:sp>
        <p:sp>
          <p:nvSpPr>
            <p:cNvPr id="22" name="TextBox 21">
              <a:extLst>
                <a:ext uri="{FF2B5EF4-FFF2-40B4-BE49-F238E27FC236}">
                  <a16:creationId xmlns:a16="http://schemas.microsoft.com/office/drawing/2014/main" id="{BC2F89CB-3345-45D5-81F0-9BA3A2D792AB}"/>
                </a:ext>
              </a:extLst>
            </p:cNvPr>
            <p:cNvSpPr txBox="1"/>
            <p:nvPr/>
          </p:nvSpPr>
          <p:spPr>
            <a:xfrm>
              <a:off x="3931952" y="3547827"/>
              <a:ext cx="1418979" cy="338554"/>
            </a:xfrm>
            <a:prstGeom prst="rect">
              <a:avLst/>
            </a:prstGeom>
            <a:noFill/>
          </p:spPr>
          <p:txBody>
            <a:bodyPr wrap="none" rtlCol="0">
              <a:spAutoFit/>
            </a:bodyPr>
            <a:lstStyle/>
            <a:p>
              <a:pPr algn="ctr"/>
              <a:r>
                <a:rPr lang="et-EE" sz="1600" dirty="0">
                  <a:solidFill>
                    <a:schemeClr val="tx2"/>
                  </a:solidFill>
                  <a:latin typeface="+mj-lt"/>
                </a:rPr>
                <a:t>24.01.2022</a:t>
              </a:r>
            </a:p>
          </p:txBody>
        </p:sp>
        <p:sp>
          <p:nvSpPr>
            <p:cNvPr id="23" name="TextBox 22">
              <a:extLst>
                <a:ext uri="{FF2B5EF4-FFF2-40B4-BE49-F238E27FC236}">
                  <a16:creationId xmlns:a16="http://schemas.microsoft.com/office/drawing/2014/main" id="{66BB91A6-0061-478E-A9D5-FD5A65A15765}"/>
                </a:ext>
              </a:extLst>
            </p:cNvPr>
            <p:cNvSpPr txBox="1"/>
            <p:nvPr/>
          </p:nvSpPr>
          <p:spPr>
            <a:xfrm>
              <a:off x="6017759" y="2862083"/>
              <a:ext cx="1418979" cy="338554"/>
            </a:xfrm>
            <a:prstGeom prst="rect">
              <a:avLst/>
            </a:prstGeom>
            <a:noFill/>
          </p:spPr>
          <p:txBody>
            <a:bodyPr wrap="none" rtlCol="0">
              <a:spAutoFit/>
            </a:bodyPr>
            <a:lstStyle/>
            <a:p>
              <a:pPr algn="ctr"/>
              <a:r>
                <a:rPr lang="et-EE" sz="1600" dirty="0">
                  <a:solidFill>
                    <a:schemeClr val="tx2"/>
                  </a:solidFill>
                  <a:latin typeface="+mj-lt"/>
                </a:rPr>
                <a:t>07.04.2022</a:t>
              </a:r>
            </a:p>
          </p:txBody>
        </p:sp>
        <p:cxnSp>
          <p:nvCxnSpPr>
            <p:cNvPr id="24" name="Sirgkonnektor 23">
              <a:extLst>
                <a:ext uri="{FF2B5EF4-FFF2-40B4-BE49-F238E27FC236}">
                  <a16:creationId xmlns:a16="http://schemas.microsoft.com/office/drawing/2014/main" id="{CDFDF3DA-C903-44EF-8247-993382747F1F}"/>
                </a:ext>
              </a:extLst>
            </p:cNvPr>
            <p:cNvCxnSpPr>
              <a:cxnSpLocks/>
            </p:cNvCxnSpPr>
            <p:nvPr/>
          </p:nvCxnSpPr>
          <p:spPr>
            <a:xfrm>
              <a:off x="4627005" y="4131221"/>
              <a:ext cx="0" cy="3544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irgkonnektor 25">
              <a:extLst>
                <a:ext uri="{FF2B5EF4-FFF2-40B4-BE49-F238E27FC236}">
                  <a16:creationId xmlns:a16="http://schemas.microsoft.com/office/drawing/2014/main" id="{CAA92399-A239-41E7-9120-79B662F9FFA3}"/>
                </a:ext>
              </a:extLst>
            </p:cNvPr>
            <p:cNvCxnSpPr>
              <a:cxnSpLocks/>
            </p:cNvCxnSpPr>
            <p:nvPr/>
          </p:nvCxnSpPr>
          <p:spPr>
            <a:xfrm>
              <a:off x="2553611" y="2440474"/>
              <a:ext cx="0" cy="3544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irgkonnektor 26">
              <a:extLst>
                <a:ext uri="{FF2B5EF4-FFF2-40B4-BE49-F238E27FC236}">
                  <a16:creationId xmlns:a16="http://schemas.microsoft.com/office/drawing/2014/main" id="{A38A622D-FFAC-4435-B22E-7E888B1A09B1}"/>
                </a:ext>
              </a:extLst>
            </p:cNvPr>
            <p:cNvCxnSpPr>
              <a:cxnSpLocks/>
            </p:cNvCxnSpPr>
            <p:nvPr/>
          </p:nvCxnSpPr>
          <p:spPr>
            <a:xfrm>
              <a:off x="6727248" y="2440474"/>
              <a:ext cx="0" cy="35449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17828EF1-E9A9-4879-95EC-9FBEE3A71BDD}"/>
              </a:ext>
            </a:extLst>
          </p:cNvPr>
          <p:cNvSpPr txBox="1"/>
          <p:nvPr/>
        </p:nvSpPr>
        <p:spPr>
          <a:xfrm>
            <a:off x="8627581" y="2008862"/>
            <a:ext cx="3640740" cy="2482026"/>
          </a:xfrm>
          <a:prstGeom prst="rect">
            <a:avLst/>
          </a:prstGeom>
          <a:noFill/>
        </p:spPr>
        <p:txBody>
          <a:bodyPr wrap="none" rtlCol="0">
            <a:spAutoFit/>
          </a:bodyPr>
          <a:lstStyle/>
          <a:p>
            <a:pPr algn="ctr">
              <a:lnSpc>
                <a:spcPct val="200000"/>
              </a:lnSpc>
            </a:pPr>
            <a:r>
              <a:rPr lang="en-GB" sz="1600" dirty="0">
                <a:latin typeface="+mj-lt"/>
              </a:rPr>
              <a:t>Green transition action plan</a:t>
            </a:r>
          </a:p>
          <a:p>
            <a:pPr algn="ctr">
              <a:lnSpc>
                <a:spcPct val="200000"/>
              </a:lnSpc>
            </a:pPr>
            <a:r>
              <a:rPr lang="en-GB" sz="1600" dirty="0">
                <a:latin typeface="+mj-lt"/>
              </a:rPr>
              <a:t>Distribution of roles</a:t>
            </a:r>
          </a:p>
          <a:p>
            <a:pPr algn="ctr">
              <a:lnSpc>
                <a:spcPct val="200000"/>
              </a:lnSpc>
            </a:pPr>
            <a:r>
              <a:rPr lang="en-GB" sz="1600" dirty="0">
                <a:latin typeface="+mj-lt"/>
              </a:rPr>
              <a:t>Communication</a:t>
            </a:r>
          </a:p>
          <a:p>
            <a:pPr algn="ctr">
              <a:lnSpc>
                <a:spcPct val="200000"/>
              </a:lnSpc>
            </a:pPr>
            <a:r>
              <a:rPr lang="en-GB" sz="1600" dirty="0">
                <a:latin typeface="+mj-lt"/>
              </a:rPr>
              <a:t>Explanatory materials</a:t>
            </a:r>
          </a:p>
          <a:p>
            <a:pPr algn="ctr">
              <a:lnSpc>
                <a:spcPct val="200000"/>
              </a:lnSpc>
            </a:pPr>
            <a:r>
              <a:rPr lang="en-GB" sz="1600" dirty="0">
                <a:latin typeface="+mj-lt"/>
              </a:rPr>
              <a:t>Supportive framework</a:t>
            </a:r>
          </a:p>
        </p:txBody>
      </p:sp>
    </p:spTree>
    <p:extLst>
      <p:ext uri="{BB962C8B-B14F-4D97-AF65-F5344CB8AC3E}">
        <p14:creationId xmlns:p14="http://schemas.microsoft.com/office/powerpoint/2010/main" val="295453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893EC37-DF47-4C85-BF2D-CCBFA52212E4}"/>
              </a:ext>
            </a:extLst>
          </p:cNvPr>
          <p:cNvSpPr>
            <a:spLocks noGrp="1"/>
          </p:cNvSpPr>
          <p:nvPr>
            <p:ph type="ctrTitle"/>
          </p:nvPr>
        </p:nvSpPr>
        <p:spPr>
          <a:xfrm>
            <a:off x="1523999" y="2508217"/>
            <a:ext cx="9144001" cy="1841566"/>
          </a:xfrm>
        </p:spPr>
        <p:txBody>
          <a:bodyPr>
            <a:normAutofit/>
          </a:bodyPr>
          <a:lstStyle/>
          <a:p>
            <a:r>
              <a:rPr lang="et-EE" dirty="0" err="1">
                <a:solidFill>
                  <a:schemeClr val="bg1"/>
                </a:solidFill>
                <a:ea typeface="Roboto Condensed" panose="02000000000000000000" pitchFamily="2" charset="0"/>
              </a:rPr>
              <a:t>Creating</a:t>
            </a:r>
            <a:r>
              <a:rPr lang="et-EE" dirty="0">
                <a:solidFill>
                  <a:schemeClr val="bg1"/>
                </a:solidFill>
                <a:ea typeface="Roboto Condensed" panose="02000000000000000000" pitchFamily="2" charset="0"/>
              </a:rPr>
              <a:t> </a:t>
            </a:r>
            <a:r>
              <a:rPr lang="et-EE" dirty="0" err="1">
                <a:solidFill>
                  <a:schemeClr val="bg1"/>
                </a:solidFill>
                <a:ea typeface="Roboto Condensed" panose="02000000000000000000" pitchFamily="2" charset="0"/>
              </a:rPr>
              <a:t>the</a:t>
            </a:r>
            <a:r>
              <a:rPr lang="et-EE" dirty="0">
                <a:solidFill>
                  <a:schemeClr val="bg1"/>
                </a:solidFill>
                <a:ea typeface="Roboto Condensed" panose="02000000000000000000" pitchFamily="2" charset="0"/>
              </a:rPr>
              <a:t> </a:t>
            </a:r>
            <a:br>
              <a:rPr lang="et-EE" dirty="0">
                <a:solidFill>
                  <a:schemeClr val="bg1"/>
                </a:solidFill>
                <a:ea typeface="Roboto Condensed" panose="02000000000000000000" pitchFamily="2" charset="0"/>
              </a:rPr>
            </a:br>
            <a:r>
              <a:rPr lang="et-EE" dirty="0" err="1">
                <a:solidFill>
                  <a:schemeClr val="bg1"/>
                </a:solidFill>
                <a:ea typeface="Roboto Condensed" panose="02000000000000000000" pitchFamily="2" charset="0"/>
              </a:rPr>
              <a:t>action</a:t>
            </a:r>
            <a:r>
              <a:rPr lang="et-EE" dirty="0">
                <a:solidFill>
                  <a:schemeClr val="bg1"/>
                </a:solidFill>
                <a:ea typeface="Roboto Condensed" panose="02000000000000000000" pitchFamily="2" charset="0"/>
              </a:rPr>
              <a:t> </a:t>
            </a:r>
            <a:r>
              <a:rPr lang="et-EE" dirty="0" err="1">
                <a:solidFill>
                  <a:schemeClr val="bg1"/>
                </a:solidFill>
                <a:ea typeface="Roboto Condensed" panose="02000000000000000000" pitchFamily="2" charset="0"/>
              </a:rPr>
              <a:t>plan</a:t>
            </a:r>
            <a:endParaRPr lang="et-EE" dirty="0">
              <a:solidFill>
                <a:schemeClr val="bg1"/>
              </a:solidFill>
              <a:ea typeface="Roboto Condensed" panose="02000000000000000000" pitchFamily="2" charset="0"/>
            </a:endParaRPr>
          </a:p>
        </p:txBody>
      </p:sp>
    </p:spTree>
    <p:extLst>
      <p:ext uri="{BB962C8B-B14F-4D97-AF65-F5344CB8AC3E}">
        <p14:creationId xmlns:p14="http://schemas.microsoft.com/office/powerpoint/2010/main" val="415636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E9F28-3B0E-4AC2-B827-4A2DAFA6F1E1}"/>
              </a:ext>
            </a:extLst>
          </p:cNvPr>
          <p:cNvSpPr txBox="1"/>
          <p:nvPr/>
        </p:nvSpPr>
        <p:spPr>
          <a:xfrm>
            <a:off x="357731" y="1372978"/>
            <a:ext cx="4307902" cy="4106124"/>
          </a:xfrm>
          <a:prstGeom prst="rect">
            <a:avLst/>
          </a:prstGeom>
          <a:noFill/>
        </p:spPr>
        <p:txBody>
          <a:bodyPr wrap="square">
            <a:spAutoFit/>
          </a:bodyPr>
          <a:lstStyle/>
          <a:p>
            <a:pPr lvl="0">
              <a:lnSpc>
                <a:spcPct val="107000"/>
              </a:lnSpc>
              <a:spcAft>
                <a:spcPts val="800"/>
              </a:spcAft>
            </a:pPr>
            <a:r>
              <a:rPr lang="et-EE" sz="2000" dirty="0" err="1">
                <a:effectLst/>
                <a:latin typeface="+mj-lt"/>
                <a:ea typeface="Calibri" panose="020F0502020204030204" pitchFamily="34" charset="0"/>
                <a:cs typeface="Times New Roman" panose="02020603050405020304" pitchFamily="18" charset="0"/>
              </a:rPr>
              <a:t>Focus</a:t>
            </a:r>
            <a:r>
              <a:rPr lang="et-EE" sz="2000" dirty="0">
                <a:effectLst/>
                <a:latin typeface="+mj-lt"/>
                <a:ea typeface="Calibri" panose="020F0502020204030204" pitchFamily="34" charset="0"/>
                <a:cs typeface="Times New Roman" panose="02020603050405020304" pitchFamily="18" charset="0"/>
              </a:rPr>
              <a:t> on </a:t>
            </a:r>
            <a:r>
              <a:rPr lang="et-EE" sz="2000" dirty="0" err="1">
                <a:effectLst/>
                <a:latin typeface="+mj-lt"/>
                <a:ea typeface="Calibri" panose="020F0502020204030204" pitchFamily="34" charset="0"/>
                <a:cs typeface="Times New Roman" panose="02020603050405020304" pitchFamily="18" charset="0"/>
              </a:rPr>
              <a:t>solutions</a:t>
            </a:r>
            <a:r>
              <a:rPr lang="et-EE" sz="2000" dirty="0">
                <a:effectLst/>
                <a:latin typeface="+mj-lt"/>
                <a:ea typeface="Calibri" panose="020F0502020204030204" pitchFamily="34" charset="0"/>
                <a:cs typeface="Times New Roman" panose="02020603050405020304" pitchFamily="18" charset="0"/>
              </a:rPr>
              <a:t> </a:t>
            </a:r>
            <a:r>
              <a:rPr lang="et-EE" sz="2000" dirty="0" err="1">
                <a:effectLst/>
                <a:latin typeface="+mj-lt"/>
                <a:ea typeface="Calibri" panose="020F0502020204030204" pitchFamily="34" charset="0"/>
                <a:cs typeface="Times New Roman" panose="02020603050405020304" pitchFamily="18" charset="0"/>
              </a:rPr>
              <a:t>that</a:t>
            </a:r>
            <a:r>
              <a:rPr lang="et-EE" sz="2000" dirty="0">
                <a:effectLst/>
                <a:latin typeface="+mj-lt"/>
                <a:ea typeface="Calibri" panose="020F0502020204030204" pitchFamily="34" charset="0"/>
                <a:cs typeface="Times New Roman" panose="02020603050405020304" pitchFamily="18" charset="0"/>
              </a:rPr>
              <a:t> are </a:t>
            </a:r>
            <a:r>
              <a:rPr lang="et-EE" sz="2000" dirty="0" err="1">
                <a:solidFill>
                  <a:schemeClr val="tx2"/>
                </a:solidFill>
                <a:effectLst/>
                <a:latin typeface="+mj-lt"/>
                <a:ea typeface="Calibri" panose="020F0502020204030204" pitchFamily="34" charset="0"/>
                <a:cs typeface="Times New Roman" panose="02020603050405020304" pitchFamily="18" charset="0"/>
              </a:rPr>
              <a:t>sustainable</a:t>
            </a:r>
            <a:r>
              <a:rPr lang="et-EE" sz="2000" dirty="0">
                <a:solidFill>
                  <a:schemeClr val="tx2"/>
                </a:solidFill>
                <a:effectLst/>
                <a:latin typeface="+mj-lt"/>
                <a:ea typeface="Calibri" panose="020F0502020204030204" pitchFamily="34" charset="0"/>
                <a:cs typeface="Times New Roman" panose="02020603050405020304" pitchFamily="18" charset="0"/>
              </a:rPr>
              <a:t> in </a:t>
            </a:r>
            <a:r>
              <a:rPr lang="et-EE" sz="2000" dirty="0" err="1">
                <a:solidFill>
                  <a:schemeClr val="tx2"/>
                </a:solidFill>
                <a:effectLst/>
                <a:latin typeface="+mj-lt"/>
                <a:ea typeface="Calibri" panose="020F0502020204030204" pitchFamily="34" charset="0"/>
                <a:cs typeface="Times New Roman" panose="02020603050405020304" pitchFamily="18" charset="0"/>
              </a:rPr>
              <a:t>the</a:t>
            </a:r>
            <a:r>
              <a:rPr lang="et-EE" sz="2000" dirty="0">
                <a:solidFill>
                  <a:schemeClr val="tx2"/>
                </a:solidFill>
                <a:effectLst/>
                <a:latin typeface="+mj-lt"/>
                <a:ea typeface="Calibri" panose="020F0502020204030204" pitchFamily="34" charset="0"/>
                <a:cs typeface="Times New Roman" panose="02020603050405020304" pitchFamily="18" charset="0"/>
              </a:rPr>
              <a:t> lang term </a:t>
            </a:r>
            <a:r>
              <a:rPr lang="et-EE" sz="2000" dirty="0">
                <a:effectLst/>
                <a:latin typeface="+mj-lt"/>
                <a:ea typeface="Calibri" panose="020F0502020204030204" pitchFamily="34" charset="0"/>
                <a:cs typeface="Times New Roman" panose="02020603050405020304" pitchFamily="18" charset="0"/>
              </a:rPr>
              <a:t>and </a:t>
            </a:r>
            <a:r>
              <a:rPr lang="et-EE" sz="2000" dirty="0" err="1">
                <a:effectLst/>
                <a:latin typeface="+mj-lt"/>
                <a:ea typeface="Calibri" panose="020F0502020204030204" pitchFamily="34" charset="0"/>
                <a:cs typeface="Times New Roman" panose="02020603050405020304" pitchFamily="18" charset="0"/>
              </a:rPr>
              <a:t>can</a:t>
            </a:r>
            <a:r>
              <a:rPr lang="et-EE" sz="2000" dirty="0">
                <a:effectLst/>
                <a:latin typeface="+mj-lt"/>
                <a:ea typeface="Calibri" panose="020F0502020204030204" pitchFamily="34" charset="0"/>
                <a:cs typeface="Times New Roman" panose="02020603050405020304" pitchFamily="18" charset="0"/>
              </a:rPr>
              <a:t> </a:t>
            </a:r>
            <a:r>
              <a:rPr lang="et-EE" sz="2000" dirty="0" err="1">
                <a:effectLst/>
                <a:latin typeface="+mj-lt"/>
                <a:ea typeface="Calibri" panose="020F0502020204030204" pitchFamily="34" charset="0"/>
                <a:cs typeface="Times New Roman" panose="02020603050405020304" pitchFamily="18" charset="0"/>
              </a:rPr>
              <a:t>be</a:t>
            </a:r>
            <a:r>
              <a:rPr lang="et-EE" sz="2000" dirty="0">
                <a:effectLst/>
                <a:latin typeface="+mj-lt"/>
                <a:ea typeface="Calibri" panose="020F0502020204030204" pitchFamily="34" charset="0"/>
                <a:cs typeface="Times New Roman" panose="02020603050405020304" pitchFamily="18" charset="0"/>
              </a:rPr>
              <a:t> </a:t>
            </a:r>
            <a:r>
              <a:rPr lang="et-EE" sz="2000" dirty="0" err="1">
                <a:effectLst/>
                <a:latin typeface="+mj-lt"/>
                <a:ea typeface="Calibri" panose="020F0502020204030204" pitchFamily="34" charset="0"/>
                <a:cs typeface="Times New Roman" panose="02020603050405020304" pitchFamily="18" charset="0"/>
              </a:rPr>
              <a:t>implemented</a:t>
            </a:r>
            <a:r>
              <a:rPr lang="et-EE" sz="2000" dirty="0">
                <a:effectLst/>
                <a:latin typeface="+mj-lt"/>
                <a:ea typeface="Calibri" panose="020F0502020204030204" pitchFamily="34" charset="0"/>
                <a:cs typeface="Times New Roman" panose="02020603050405020304" pitchFamily="18" charset="0"/>
              </a:rPr>
              <a:t> </a:t>
            </a:r>
            <a:r>
              <a:rPr lang="et-EE" sz="2000" dirty="0" err="1">
                <a:effectLst/>
                <a:latin typeface="+mj-lt"/>
                <a:ea typeface="Calibri" panose="020F0502020204030204" pitchFamily="34" charset="0"/>
                <a:cs typeface="Times New Roman" panose="02020603050405020304" pitchFamily="18" charset="0"/>
              </a:rPr>
              <a:t>immediately</a:t>
            </a:r>
            <a:r>
              <a:rPr lang="et-EE" sz="2000" dirty="0">
                <a:effectLst/>
                <a:latin typeface="+mj-lt"/>
                <a:ea typeface="Calibri" panose="020F0502020204030204" pitchFamily="34" charset="0"/>
                <a:cs typeface="Times New Roman" panose="02020603050405020304" pitchFamily="18" charset="0"/>
              </a:rPr>
              <a:t>.</a:t>
            </a: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t-EE" sz="2000" dirty="0" err="1">
                <a:effectLst/>
                <a:latin typeface="+mj-lt"/>
                <a:ea typeface="Calibri" panose="020F0502020204030204" pitchFamily="34" charset="0"/>
                <a:cs typeface="Times New Roman" panose="02020603050405020304" pitchFamily="18" charset="0"/>
              </a:rPr>
              <a:t>Increase</a:t>
            </a:r>
            <a:r>
              <a:rPr lang="et-EE" sz="2000" dirty="0">
                <a:effectLst/>
                <a:latin typeface="+mj-lt"/>
                <a:ea typeface="Calibri" panose="020F0502020204030204" pitchFamily="34" charset="0"/>
                <a:cs typeface="Times New Roman" panose="02020603050405020304" pitchFamily="18" charset="0"/>
              </a:rPr>
              <a:t> </a:t>
            </a:r>
            <a:r>
              <a:rPr lang="et-EE" sz="2000" dirty="0" err="1">
                <a:effectLst/>
                <a:latin typeface="+mj-lt"/>
                <a:ea typeface="Calibri" panose="020F0502020204030204" pitchFamily="34" charset="0"/>
                <a:cs typeface="Times New Roman" panose="02020603050405020304" pitchFamily="18" charset="0"/>
              </a:rPr>
              <a:t>the</a:t>
            </a:r>
            <a:r>
              <a:rPr lang="et-EE" sz="2000" dirty="0">
                <a:effectLst/>
                <a:latin typeface="+mj-lt"/>
                <a:ea typeface="Calibri" panose="020F0502020204030204" pitchFamily="34" charset="0"/>
                <a:cs typeface="Times New Roman" panose="02020603050405020304" pitchFamily="18" charset="0"/>
              </a:rPr>
              <a:t> number of </a:t>
            </a:r>
            <a:r>
              <a:rPr lang="et-EE" sz="2000" dirty="0" err="1">
                <a:solidFill>
                  <a:schemeClr val="tx2"/>
                </a:solidFill>
                <a:effectLst/>
                <a:latin typeface="+mj-lt"/>
                <a:ea typeface="Calibri" panose="020F0502020204030204" pitchFamily="34" charset="0"/>
                <a:cs typeface="Times New Roman" panose="02020603050405020304" pitchFamily="18" charset="0"/>
              </a:rPr>
              <a:t>planning</a:t>
            </a:r>
            <a:r>
              <a:rPr lang="et-EE" sz="2000" dirty="0">
                <a:effectLst/>
                <a:latin typeface="+mj-lt"/>
                <a:ea typeface="Calibri" panose="020F0502020204030204" pitchFamily="34" charset="0"/>
                <a:cs typeface="Times New Roman" panose="02020603050405020304" pitchFamily="18" charset="0"/>
              </a:rPr>
              <a:t> </a:t>
            </a:r>
            <a:r>
              <a:rPr lang="et-EE" sz="2000" dirty="0" err="1">
                <a:solidFill>
                  <a:schemeClr val="tx2"/>
                </a:solidFill>
                <a:effectLst/>
                <a:latin typeface="+mj-lt"/>
                <a:ea typeface="Calibri" panose="020F0502020204030204" pitchFamily="34" charset="0"/>
                <a:cs typeface="Times New Roman" panose="02020603050405020304" pitchFamily="18" charset="0"/>
              </a:rPr>
              <a:t>experts</a:t>
            </a:r>
            <a:r>
              <a:rPr lang="et-EE" sz="2000" dirty="0">
                <a:effectLst/>
                <a:latin typeface="+mj-lt"/>
                <a:ea typeface="Calibri" panose="020F0502020204030204" pitchFamily="34" charset="0"/>
                <a:cs typeface="Times New Roman" panose="02020603050405020304" pitchFamily="18" charset="0"/>
              </a:rPr>
              <a:t>.</a:t>
            </a:r>
          </a:p>
          <a:p>
            <a:pPr lvl="0">
              <a:lnSpc>
                <a:spcPct val="107000"/>
              </a:lnSpc>
              <a:spcAft>
                <a:spcPts val="800"/>
              </a:spcAft>
            </a:pPr>
            <a:endParaRPr lang="et-EE" sz="2000" dirty="0">
              <a:effectLst/>
              <a:latin typeface="+mj-lt"/>
              <a:ea typeface="Calibri" panose="020F0502020204030204" pitchFamily="34" charset="0"/>
              <a:cs typeface="Times New Roman" panose="02020603050405020304" pitchFamily="18" charset="0"/>
            </a:endParaRPr>
          </a:p>
          <a:p>
            <a:pPr lvl="0">
              <a:lnSpc>
                <a:spcPct val="107000"/>
              </a:lnSpc>
              <a:spcAft>
                <a:spcPts val="800"/>
              </a:spcAft>
            </a:pPr>
            <a:r>
              <a:rPr lang="et-EE" sz="2000" dirty="0" err="1">
                <a:latin typeface="+mj-lt"/>
                <a:ea typeface="Calibri" panose="020F0502020204030204" pitchFamily="34" charset="0"/>
                <a:cs typeface="Times New Roman" panose="02020603050405020304" pitchFamily="18" charset="0"/>
              </a:rPr>
              <a:t>Create</a:t>
            </a:r>
            <a:r>
              <a:rPr lang="et-EE" sz="2000" dirty="0">
                <a:latin typeface="+mj-lt"/>
                <a:ea typeface="Calibri" panose="020F0502020204030204" pitchFamily="34" charset="0"/>
                <a:cs typeface="Times New Roman" panose="02020603050405020304" pitchFamily="18" charset="0"/>
              </a:rPr>
              <a:t> a list of </a:t>
            </a:r>
            <a:r>
              <a:rPr lang="et-EE" sz="2000" dirty="0" err="1">
                <a:solidFill>
                  <a:schemeClr val="tx2"/>
                </a:solidFill>
                <a:latin typeface="+mj-lt"/>
                <a:ea typeface="Calibri" panose="020F0502020204030204" pitchFamily="34" charset="0"/>
                <a:cs typeface="Times New Roman" panose="02020603050405020304" pitchFamily="18" charset="0"/>
              </a:rPr>
              <a:t>nationally</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important</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projects</a:t>
            </a:r>
            <a:r>
              <a:rPr lang="et-EE" sz="2000" dirty="0">
                <a:latin typeface="+mj-lt"/>
                <a:ea typeface="Calibri" panose="020F0502020204030204" pitchFamily="34" charset="0"/>
                <a:cs typeface="Times New Roman" panose="02020603050405020304" pitchFamily="18" charset="0"/>
              </a:rPr>
              <a:t> a </a:t>
            </a:r>
            <a:r>
              <a:rPr lang="et-EE" sz="2000" dirty="0" err="1">
                <a:latin typeface="+mj-lt"/>
                <a:ea typeface="Calibri" panose="020F0502020204030204" pitchFamily="34" charset="0"/>
                <a:cs typeface="Times New Roman" panose="02020603050405020304" pitchFamily="18" charset="0"/>
              </a:rPr>
              <a:t>taskforce</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to</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iplement</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them</a:t>
            </a:r>
            <a:r>
              <a:rPr lang="et-EE" sz="2000" dirty="0">
                <a:latin typeface="+mj-lt"/>
                <a:ea typeface="Calibri" panose="020F0502020204030204" pitchFamily="34" charset="0"/>
                <a:cs typeface="Times New Roman" panose="02020603050405020304" pitchFamily="18" charset="0"/>
              </a:rPr>
              <a:t>.</a:t>
            </a:r>
          </a:p>
        </p:txBody>
      </p:sp>
      <p:pic>
        <p:nvPicPr>
          <p:cNvPr id="7" name="Pilt 6">
            <a:extLst>
              <a:ext uri="{FF2B5EF4-FFF2-40B4-BE49-F238E27FC236}">
                <a16:creationId xmlns:a16="http://schemas.microsoft.com/office/drawing/2014/main" id="{9AB64DFA-0941-4E4E-9FDC-B065664F1C3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9564" r="23996"/>
          <a:stretch/>
        </p:blipFill>
        <p:spPr>
          <a:xfrm>
            <a:off x="5347126" y="0"/>
            <a:ext cx="6844870" cy="6858000"/>
          </a:xfrm>
          <a:prstGeom prst="rect">
            <a:avLst/>
          </a:prstGeom>
        </p:spPr>
      </p:pic>
      <p:sp>
        <p:nvSpPr>
          <p:cNvPr id="9" name="Plokk-kaar 8">
            <a:extLst>
              <a:ext uri="{FF2B5EF4-FFF2-40B4-BE49-F238E27FC236}">
                <a16:creationId xmlns:a16="http://schemas.microsoft.com/office/drawing/2014/main" id="{0E7D9E23-651F-4830-A78A-D0D7AD2CD59E}"/>
              </a:ext>
            </a:extLst>
          </p:cNvPr>
          <p:cNvSpPr/>
          <p:nvPr/>
        </p:nvSpPr>
        <p:spPr>
          <a:xfrm rot="10800000">
            <a:off x="5347128" y="-341587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Plokk-kaar 10">
            <a:extLst>
              <a:ext uri="{FF2B5EF4-FFF2-40B4-BE49-F238E27FC236}">
                <a16:creationId xmlns:a16="http://schemas.microsoft.com/office/drawing/2014/main" id="{9149CBBA-0B38-4996-AE8E-46FDDB3EA913}"/>
              </a:ext>
            </a:extLst>
          </p:cNvPr>
          <p:cNvSpPr/>
          <p:nvPr/>
        </p:nvSpPr>
        <p:spPr>
          <a:xfrm>
            <a:off x="5347130" y="342604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99425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9AB64DFA-0941-4E4E-9FDC-B065664F1C3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6844871" cy="6858000"/>
          </a:xfrm>
          <a:prstGeom prst="rect">
            <a:avLst/>
          </a:prstGeom>
        </p:spPr>
      </p:pic>
      <p:sp>
        <p:nvSpPr>
          <p:cNvPr id="9" name="Plokk-kaar 8">
            <a:extLst>
              <a:ext uri="{FF2B5EF4-FFF2-40B4-BE49-F238E27FC236}">
                <a16:creationId xmlns:a16="http://schemas.microsoft.com/office/drawing/2014/main" id="{0E7D9E23-651F-4830-A78A-D0D7AD2CD59E}"/>
              </a:ext>
            </a:extLst>
          </p:cNvPr>
          <p:cNvSpPr/>
          <p:nvPr/>
        </p:nvSpPr>
        <p:spPr>
          <a:xfrm rot="10800000">
            <a:off x="0" y="-341587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TextBox 2">
            <a:extLst>
              <a:ext uri="{FF2B5EF4-FFF2-40B4-BE49-F238E27FC236}">
                <a16:creationId xmlns:a16="http://schemas.microsoft.com/office/drawing/2014/main" id="{94DE9F28-3B0E-4AC2-B827-4A2DAFA6F1E1}"/>
              </a:ext>
            </a:extLst>
          </p:cNvPr>
          <p:cNvSpPr txBox="1"/>
          <p:nvPr/>
        </p:nvSpPr>
        <p:spPr>
          <a:xfrm>
            <a:off x="7485236" y="714336"/>
            <a:ext cx="4307902" cy="5423408"/>
          </a:xfrm>
          <a:prstGeom prst="rect">
            <a:avLst/>
          </a:prstGeom>
          <a:noFill/>
        </p:spPr>
        <p:txBody>
          <a:bodyPr wrap="square">
            <a:spAutoFit/>
          </a:bodyPr>
          <a:lstStyle/>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Increase the energy and planning </a:t>
            </a:r>
            <a:r>
              <a:rPr lang="en-US" sz="2000" dirty="0">
                <a:solidFill>
                  <a:schemeClr val="tx2"/>
                </a:solidFill>
                <a:latin typeface="+mj-lt"/>
                <a:ea typeface="Calibri" panose="020F0502020204030204" pitchFamily="34" charset="0"/>
                <a:cs typeface="Times New Roman" panose="02020603050405020304" pitchFamily="18" charset="0"/>
              </a:rPr>
              <a:t>competence of local governments</a:t>
            </a:r>
            <a:r>
              <a:rPr lang="en-US" sz="2000" dirty="0">
                <a:latin typeface="+mj-lt"/>
                <a:ea typeface="Calibri" panose="020F0502020204030204" pitchFamily="34" charset="0"/>
                <a:cs typeface="Times New Roman" panose="02020603050405020304" pitchFamily="18" charset="0"/>
              </a:rPr>
              <a:t>.</a:t>
            </a: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Increase </a:t>
            </a:r>
            <a:r>
              <a:rPr lang="en-US" sz="2000" dirty="0">
                <a:solidFill>
                  <a:schemeClr val="tx2"/>
                </a:solidFill>
                <a:latin typeface="+mj-lt"/>
                <a:ea typeface="Calibri" panose="020F0502020204030204" pitchFamily="34" charset="0"/>
                <a:cs typeface="Times New Roman" panose="02020603050405020304" pitchFamily="18" charset="0"/>
              </a:rPr>
              <a:t>support</a:t>
            </a:r>
            <a:r>
              <a:rPr lang="et-EE" sz="2000" dirty="0">
                <a:solidFill>
                  <a:schemeClr val="tx2"/>
                </a:solidFill>
                <a:latin typeface="+mj-lt"/>
                <a:ea typeface="Calibri" panose="020F0502020204030204" pitchFamily="34" charset="0"/>
                <a:cs typeface="Times New Roman" panose="02020603050405020304" pitchFamily="18" charset="0"/>
              </a:rPr>
              <a:t> and </a:t>
            </a:r>
            <a:r>
              <a:rPr lang="et-EE" sz="2000" dirty="0" err="1">
                <a:solidFill>
                  <a:schemeClr val="tx2"/>
                </a:solidFill>
                <a:latin typeface="+mj-lt"/>
                <a:ea typeface="Calibri" panose="020F0502020204030204" pitchFamily="34" charset="0"/>
                <a:cs typeface="Times New Roman" panose="02020603050405020304" pitchFamily="18" charset="0"/>
              </a:rPr>
              <a:t>financial</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solidFill>
                  <a:schemeClr val="tx2"/>
                </a:solidFill>
                <a:latin typeface="+mj-lt"/>
                <a:ea typeface="Calibri" panose="020F0502020204030204" pitchFamily="34" charset="0"/>
                <a:cs typeface="Times New Roman" panose="02020603050405020304" pitchFamily="18" charset="0"/>
              </a:rPr>
              <a:t>instruments</a:t>
            </a:r>
            <a:r>
              <a:rPr lang="en-US" sz="2000" dirty="0">
                <a:solidFill>
                  <a:schemeClr val="tx2"/>
                </a:solidFill>
                <a:latin typeface="+mj-lt"/>
                <a:ea typeface="Calibri" panose="020F0502020204030204" pitchFamily="34" charset="0"/>
                <a:cs typeface="Times New Roman" panose="02020603050405020304" pitchFamily="18" charset="0"/>
              </a:rPr>
              <a:t> </a:t>
            </a:r>
            <a:r>
              <a:rPr lang="en-US" sz="2000" dirty="0">
                <a:latin typeface="+mj-lt"/>
                <a:ea typeface="Calibri" panose="020F0502020204030204" pitchFamily="34" charset="0"/>
                <a:cs typeface="Times New Roman" panose="02020603050405020304" pitchFamily="18" charset="0"/>
              </a:rPr>
              <a:t>for energy efficiency, distributed energy and storage technologies for private individuals.</a:t>
            </a: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endParaRPr lang="et-EE" sz="2000" dirty="0">
              <a:latin typeface="+mj-lt"/>
              <a:ea typeface="Calibri" panose="020F0502020204030204" pitchFamily="34" charset="0"/>
              <a:cs typeface="Times New Roman" panose="02020603050405020304" pitchFamily="18" charset="0"/>
            </a:endParaRPr>
          </a:p>
          <a:p>
            <a:pPr lvl="0">
              <a:lnSpc>
                <a:spcPct val="107000"/>
              </a:lnSpc>
              <a:spcAft>
                <a:spcPts val="800"/>
              </a:spcAft>
            </a:pPr>
            <a:r>
              <a:rPr lang="en-US" sz="2000" dirty="0">
                <a:latin typeface="+mj-lt"/>
                <a:ea typeface="Calibri" panose="020F0502020204030204" pitchFamily="34" charset="0"/>
                <a:cs typeface="Times New Roman" panose="02020603050405020304" pitchFamily="18" charset="0"/>
              </a:rPr>
              <a:t>Increase the </a:t>
            </a:r>
            <a:r>
              <a:rPr lang="en-US" sz="2000" dirty="0">
                <a:solidFill>
                  <a:schemeClr val="tx2"/>
                </a:solidFill>
                <a:latin typeface="+mj-lt"/>
                <a:ea typeface="Calibri" panose="020F0502020204030204" pitchFamily="34" charset="0"/>
                <a:cs typeface="Times New Roman" panose="02020603050405020304" pitchFamily="18" charset="0"/>
              </a:rPr>
              <a:t>renovation </a:t>
            </a:r>
            <a:r>
              <a:rPr lang="et-EE" sz="2000" dirty="0" err="1">
                <a:solidFill>
                  <a:schemeClr val="tx2"/>
                </a:solidFill>
                <a:latin typeface="+mj-lt"/>
                <a:ea typeface="Calibri" panose="020F0502020204030204" pitchFamily="34" charset="0"/>
                <a:cs typeface="Times New Roman" panose="02020603050405020304" pitchFamily="18" charset="0"/>
              </a:rPr>
              <a:t>rate</a:t>
            </a:r>
            <a:r>
              <a:rPr lang="en-US" sz="2000" dirty="0">
                <a:latin typeface="+mj-lt"/>
                <a:ea typeface="Calibri" panose="020F0502020204030204" pitchFamily="34" charset="0"/>
                <a:cs typeface="Times New Roman" panose="02020603050405020304" pitchFamily="18" charset="0"/>
              </a:rPr>
              <a:t> of buildings and develop a </a:t>
            </a:r>
            <a:r>
              <a:rPr lang="en-US" sz="2000" dirty="0">
                <a:solidFill>
                  <a:schemeClr val="tx2"/>
                </a:solidFill>
                <a:latin typeface="+mj-lt"/>
                <a:ea typeface="Calibri" panose="020F0502020204030204" pitchFamily="34" charset="0"/>
                <a:cs typeface="Times New Roman" panose="02020603050405020304" pitchFamily="18" charset="0"/>
              </a:rPr>
              <a:t>life cycle assessment</a:t>
            </a:r>
            <a:r>
              <a:rPr lang="et-EE" sz="2000" dirty="0">
                <a:solidFill>
                  <a:schemeClr val="tx2"/>
                </a:solidFill>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system</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for</a:t>
            </a:r>
            <a:r>
              <a:rPr lang="et-EE" sz="2000" dirty="0">
                <a:latin typeface="+mj-lt"/>
                <a:ea typeface="Calibri" panose="020F0502020204030204" pitchFamily="34" charset="0"/>
                <a:cs typeface="Times New Roman" panose="02020603050405020304" pitchFamily="18" charset="0"/>
              </a:rPr>
              <a:t> </a:t>
            </a:r>
            <a:r>
              <a:rPr lang="et-EE" sz="2000" dirty="0" err="1">
                <a:latin typeface="+mj-lt"/>
                <a:ea typeface="Calibri" panose="020F0502020204030204" pitchFamily="34" charset="0"/>
                <a:cs typeface="Times New Roman" panose="02020603050405020304" pitchFamily="18" charset="0"/>
              </a:rPr>
              <a:t>them</a:t>
            </a:r>
            <a:r>
              <a:rPr lang="en-US" sz="2000" dirty="0">
                <a:latin typeface="+mj-lt"/>
                <a:ea typeface="Calibri" panose="020F0502020204030204" pitchFamily="34" charset="0"/>
                <a:cs typeface="Times New Roman" panose="02020603050405020304" pitchFamily="18" charset="0"/>
              </a:rPr>
              <a:t>.</a:t>
            </a:r>
            <a:endParaRPr lang="et-EE" sz="2000" dirty="0">
              <a:latin typeface="+mj-lt"/>
              <a:ea typeface="Calibri" panose="020F0502020204030204" pitchFamily="34" charset="0"/>
              <a:cs typeface="Times New Roman" panose="02020603050405020304" pitchFamily="18" charset="0"/>
            </a:endParaRPr>
          </a:p>
        </p:txBody>
      </p:sp>
      <p:sp>
        <p:nvSpPr>
          <p:cNvPr id="11" name="Plokk-kaar 10">
            <a:extLst>
              <a:ext uri="{FF2B5EF4-FFF2-40B4-BE49-F238E27FC236}">
                <a16:creationId xmlns:a16="http://schemas.microsoft.com/office/drawing/2014/main" id="{9149CBBA-0B38-4996-AE8E-46FDDB3EA913}"/>
              </a:ext>
            </a:extLst>
          </p:cNvPr>
          <p:cNvSpPr/>
          <p:nvPr/>
        </p:nvSpPr>
        <p:spPr>
          <a:xfrm>
            <a:off x="2" y="3426040"/>
            <a:ext cx="6844870" cy="6844870"/>
          </a:xfrm>
          <a:prstGeom prst="blockArc">
            <a:avLst>
              <a:gd name="adj1" fmla="val 10800000"/>
              <a:gd name="adj2" fmla="val 101"/>
              <a:gd name="adj3" fmla="val 49755"/>
            </a:avLst>
          </a:prstGeom>
          <a:gradFill flip="none" rotWithShape="1">
            <a:gsLst>
              <a:gs pos="0">
                <a:schemeClr val="bg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565617895"/>
      </p:ext>
    </p:extLst>
  </p:cSld>
  <p:clrMapOvr>
    <a:masterClrMapping/>
  </p:clrMapOvr>
</p:sld>
</file>

<file path=ppt/theme/theme1.xml><?xml version="1.0" encoding="utf-8"?>
<a:theme xmlns:a="http://schemas.openxmlformats.org/drawingml/2006/main" name="Office'i kujundus">
  <a:themeElements>
    <a:clrScheme name="Rohepööre">
      <a:dk1>
        <a:sysClr val="windowText" lastClr="000000"/>
      </a:dk1>
      <a:lt1>
        <a:sysClr val="window" lastClr="FFFFFF"/>
      </a:lt1>
      <a:dk2>
        <a:srgbClr val="008232"/>
      </a:dk2>
      <a:lt2>
        <a:srgbClr val="FFFFFF"/>
      </a:lt2>
      <a:accent1>
        <a:srgbClr val="008232"/>
      </a:accent1>
      <a:accent2>
        <a:srgbClr val="002387"/>
      </a:accent2>
      <a:accent3>
        <a:srgbClr val="70DE7B"/>
      </a:accent3>
      <a:accent4>
        <a:srgbClr val="FFC7C8"/>
      </a:accent4>
      <a:accent5>
        <a:srgbClr val="D1D6D2"/>
      </a:accent5>
      <a:accent6>
        <a:srgbClr val="001A74"/>
      </a:accent6>
      <a:hlink>
        <a:srgbClr val="001A74"/>
      </a:hlink>
      <a:folHlink>
        <a:srgbClr val="7DA2B4"/>
      </a:folHlink>
    </a:clrScheme>
    <a:fontScheme name="Roboto mono">
      <a:majorFont>
        <a:latin typeface="Roboto Mon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5937</TotalTime>
  <Words>939</Words>
  <Application>Microsoft Office PowerPoint</Application>
  <PresentationFormat>Laiekraan</PresentationFormat>
  <Paragraphs>121</Paragraphs>
  <Slides>14</Slides>
  <Notes>13</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14</vt:i4>
      </vt:variant>
    </vt:vector>
  </HeadingPairs>
  <TitlesOfParts>
    <vt:vector size="22" baseType="lpstr">
      <vt:lpstr>Arial</vt:lpstr>
      <vt:lpstr>Arial Narrow</vt:lpstr>
      <vt:lpstr>Calibri</vt:lpstr>
      <vt:lpstr>Roboto</vt:lpstr>
      <vt:lpstr>Roboto Mono</vt:lpstr>
      <vt:lpstr>Symbol</vt:lpstr>
      <vt:lpstr>Times New Roman</vt:lpstr>
      <vt:lpstr>Office'i kujundus</vt:lpstr>
      <vt:lpstr>PowerPointi esitlus</vt:lpstr>
      <vt:lpstr>PowerPointi esitlus</vt:lpstr>
      <vt:lpstr>PowerPointi esitlus</vt:lpstr>
      <vt:lpstr>PowerPointi esitlus</vt:lpstr>
      <vt:lpstr>How to transition to a green economy in Estonia?</vt:lpstr>
      <vt:lpstr>PowerPointi esitlus</vt:lpstr>
      <vt:lpstr>Creating the  action plan</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Ivo Krustok</dc:creator>
  <cp:lastModifiedBy>Ivo Krustok</cp:lastModifiedBy>
  <cp:revision>13</cp:revision>
  <dcterms:created xsi:type="dcterms:W3CDTF">2022-04-14T10:33:46Z</dcterms:created>
  <dcterms:modified xsi:type="dcterms:W3CDTF">2022-05-02T05:59:34Z</dcterms:modified>
</cp:coreProperties>
</file>